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21"/>
  </p:notesMasterIdLst>
  <p:sldIdLst>
    <p:sldId id="256" r:id="rId2"/>
    <p:sldId id="979" r:id="rId3"/>
    <p:sldId id="973" r:id="rId4"/>
    <p:sldId id="258" r:id="rId5"/>
    <p:sldId id="986" r:id="rId6"/>
    <p:sldId id="987" r:id="rId7"/>
    <p:sldId id="441" r:id="rId8"/>
    <p:sldId id="989" r:id="rId9"/>
    <p:sldId id="269" r:id="rId10"/>
    <p:sldId id="977" r:id="rId11"/>
    <p:sldId id="278" r:id="rId12"/>
    <p:sldId id="988" r:id="rId13"/>
    <p:sldId id="978" r:id="rId14"/>
    <p:sldId id="966" r:id="rId15"/>
    <p:sldId id="967" r:id="rId16"/>
    <p:sldId id="970" r:id="rId17"/>
    <p:sldId id="971" r:id="rId18"/>
    <p:sldId id="990" r:id="rId19"/>
    <p:sldId id="294" r:id="rId20"/>
  </p:sldIdLst>
  <p:sldSz cx="12192000" cy="6858000"/>
  <p:notesSz cx="6858000" cy="9144000"/>
  <p:embeddedFontLst>
    <p:embeddedFont>
      <p:font typeface="Verdana" panose="020B0604030504040204" pitchFamily="34" charset="0"/>
      <p:regular r:id="rId22"/>
      <p:bold r:id="rId23"/>
      <p:italic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2" roundtripDataSignature="AMtx7mi5nl5TicLzEFVWuOy1G03YgFcF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343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42"/>
    <p:restoredTop sz="70726"/>
  </p:normalViewPr>
  <p:slideViewPr>
    <p:cSldViewPr snapToGrid="0" snapToObjects="1">
      <p:cViewPr varScale="1">
        <p:scale>
          <a:sx n="78" d="100"/>
          <a:sy n="78" d="100"/>
        </p:scale>
        <p:origin x="1584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52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3542C1-889B-3644-850E-19351BF1FF87}" type="doc">
      <dgm:prSet loTypeId="urn:microsoft.com/office/officeart/2008/layout/VerticalCurved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0D26D1B-4C14-ED4D-B8B8-69FF0650D259}">
      <dgm:prSet phldrT="[Text]"/>
      <dgm:spPr/>
      <dgm:t>
        <a:bodyPr/>
        <a:lstStyle/>
        <a:p>
          <a:r>
            <a:rPr lang="en-US" altLang="zh-CN" dirty="0"/>
            <a:t>Scalable</a:t>
          </a:r>
          <a:r>
            <a:rPr lang="zh-CN" altLang="en-US" dirty="0"/>
            <a:t> </a:t>
          </a:r>
          <a:r>
            <a:rPr lang="en-US" altLang="zh-CN" dirty="0"/>
            <a:t>algorithms</a:t>
          </a:r>
          <a:r>
            <a:rPr lang="zh-CN" altLang="en-US" dirty="0"/>
            <a:t> </a:t>
          </a:r>
          <a:r>
            <a:rPr lang="en-US" altLang="zh-CN" dirty="0"/>
            <a:t>for</a:t>
          </a:r>
          <a:r>
            <a:rPr lang="zh-CN" altLang="en-US" dirty="0"/>
            <a:t> </a:t>
          </a:r>
          <a:r>
            <a:rPr lang="en-US" altLang="zh-CN" dirty="0"/>
            <a:t>applications</a:t>
          </a:r>
          <a:r>
            <a:rPr lang="zh-CN" altLang="en-US" dirty="0"/>
            <a:t> </a:t>
          </a:r>
          <a:r>
            <a:rPr lang="en-US" altLang="zh-CN" dirty="0"/>
            <a:t>of</a:t>
          </a:r>
          <a:r>
            <a:rPr lang="zh-CN" altLang="en-US" dirty="0"/>
            <a:t> </a:t>
          </a:r>
          <a:r>
            <a:rPr lang="en-US" altLang="zh-CN" dirty="0"/>
            <a:t>real-world</a:t>
          </a:r>
          <a:r>
            <a:rPr lang="zh-CN" altLang="en-US" dirty="0"/>
            <a:t> </a:t>
          </a:r>
          <a:r>
            <a:rPr lang="en-US" altLang="zh-CN" dirty="0"/>
            <a:t>scale</a:t>
          </a:r>
          <a:endParaRPr lang="en-US" dirty="0"/>
        </a:p>
      </dgm:t>
    </dgm:pt>
    <dgm:pt modelId="{81EB6085-4B17-C841-B855-9DEE353001C8}" type="parTrans" cxnId="{E1B2A8ED-0826-7443-B1C2-00EF47F2DAE1}">
      <dgm:prSet/>
      <dgm:spPr/>
      <dgm:t>
        <a:bodyPr/>
        <a:lstStyle/>
        <a:p>
          <a:endParaRPr lang="en-US"/>
        </a:p>
      </dgm:t>
    </dgm:pt>
    <dgm:pt modelId="{A113BB21-B827-BC4A-ACF0-125F6C2C6DAB}" type="sibTrans" cxnId="{E1B2A8ED-0826-7443-B1C2-00EF47F2DAE1}">
      <dgm:prSet/>
      <dgm:spPr/>
      <dgm:t>
        <a:bodyPr/>
        <a:lstStyle/>
        <a:p>
          <a:endParaRPr lang="en-US"/>
        </a:p>
      </dgm:t>
    </dgm:pt>
    <dgm:pt modelId="{4EA873AC-6D0F-C441-9EDE-82BDB5B558D1}">
      <dgm:prSet phldrT="[Text]"/>
      <dgm:spPr/>
      <dgm:t>
        <a:bodyPr/>
        <a:lstStyle/>
        <a:p>
          <a:r>
            <a:rPr lang="en-US" altLang="zh-CN" dirty="0"/>
            <a:t>Functional</a:t>
          </a:r>
          <a:r>
            <a:rPr lang="zh-CN" altLang="en-US" dirty="0"/>
            <a:t> </a:t>
          </a:r>
          <a:r>
            <a:rPr lang="en-US" altLang="zh-CN" dirty="0"/>
            <a:t>model</a:t>
          </a:r>
          <a:r>
            <a:rPr lang="zh-CN" altLang="en-US" dirty="0"/>
            <a:t> </a:t>
          </a:r>
          <a:r>
            <a:rPr lang="en-US" altLang="zh-CN" dirty="0"/>
            <a:t>evaluation</a:t>
          </a:r>
          <a:r>
            <a:rPr lang="zh-CN" altLang="en-US" dirty="0"/>
            <a:t> </a:t>
          </a:r>
          <a:r>
            <a:rPr lang="en-US" altLang="zh-CN" dirty="0"/>
            <a:t>for</a:t>
          </a:r>
          <a:r>
            <a:rPr lang="zh-CN" altLang="en-US" dirty="0"/>
            <a:t> </a:t>
          </a:r>
          <a:r>
            <a:rPr lang="en-US" altLang="zh-CN" dirty="0"/>
            <a:t>identifying</a:t>
          </a:r>
          <a:r>
            <a:rPr lang="zh-CN" altLang="en-US" dirty="0"/>
            <a:t> </a:t>
          </a:r>
          <a:r>
            <a:rPr lang="en-US" altLang="zh-CN" dirty="0"/>
            <a:t>new</a:t>
          </a:r>
          <a:r>
            <a:rPr lang="zh-CN" altLang="en-US" dirty="0"/>
            <a:t> </a:t>
          </a:r>
          <a:r>
            <a:rPr lang="en-US" altLang="zh-CN" dirty="0"/>
            <a:t>ML</a:t>
          </a:r>
          <a:r>
            <a:rPr lang="zh-CN" altLang="en-US" dirty="0"/>
            <a:t> </a:t>
          </a:r>
          <a:r>
            <a:rPr lang="en-US" altLang="zh-CN" dirty="0"/>
            <a:t>frontiers</a:t>
          </a:r>
          <a:endParaRPr lang="en-US" dirty="0"/>
        </a:p>
      </dgm:t>
    </dgm:pt>
    <dgm:pt modelId="{7B490F60-20A6-3A45-85B1-6C91F98A3267}" type="parTrans" cxnId="{882A2AFF-9BBD-AB4D-92D3-C79605D56A26}">
      <dgm:prSet/>
      <dgm:spPr/>
      <dgm:t>
        <a:bodyPr/>
        <a:lstStyle/>
        <a:p>
          <a:endParaRPr lang="en-US"/>
        </a:p>
      </dgm:t>
    </dgm:pt>
    <dgm:pt modelId="{791B1E3D-A187-0244-91AA-7D895D13DD8B}" type="sibTrans" cxnId="{882A2AFF-9BBD-AB4D-92D3-C79605D56A26}">
      <dgm:prSet/>
      <dgm:spPr/>
      <dgm:t>
        <a:bodyPr/>
        <a:lstStyle/>
        <a:p>
          <a:endParaRPr lang="en-US"/>
        </a:p>
      </dgm:t>
    </dgm:pt>
    <dgm:pt modelId="{CDB9D438-B288-3D41-B014-40D31A77FD77}">
      <dgm:prSet/>
      <dgm:spPr/>
      <dgm:t>
        <a:bodyPr/>
        <a:lstStyle/>
        <a:p>
          <a:r>
            <a:rPr lang="en-US" altLang="zh-CN" dirty="0"/>
            <a:t>Innovative</a:t>
          </a:r>
          <a:r>
            <a:rPr lang="zh-CN" altLang="en-US" dirty="0"/>
            <a:t> </a:t>
          </a:r>
          <a:r>
            <a:rPr lang="en-US" altLang="zh-CN" dirty="0"/>
            <a:t>workflows</a:t>
          </a:r>
          <a:r>
            <a:rPr lang="zh-CN" altLang="en-US" dirty="0"/>
            <a:t> </a:t>
          </a:r>
          <a:r>
            <a:rPr lang="en-US" altLang="zh-CN" dirty="0"/>
            <a:t>based</a:t>
          </a:r>
          <a:r>
            <a:rPr lang="zh-CN" altLang="en-US" dirty="0"/>
            <a:t> </a:t>
          </a:r>
          <a:r>
            <a:rPr lang="en-US" altLang="zh-CN" dirty="0"/>
            <a:t>on</a:t>
          </a:r>
          <a:r>
            <a:rPr lang="zh-CN" altLang="en-US" dirty="0"/>
            <a:t> </a:t>
          </a:r>
          <a:r>
            <a:rPr lang="en-US" altLang="zh-CN" dirty="0"/>
            <a:t>ML</a:t>
          </a:r>
          <a:r>
            <a:rPr lang="zh-CN" altLang="en-US" dirty="0"/>
            <a:t> </a:t>
          </a:r>
          <a:r>
            <a:rPr lang="en-US" altLang="zh-CN" dirty="0"/>
            <a:t>building</a:t>
          </a:r>
          <a:r>
            <a:rPr lang="zh-CN" altLang="en-US" dirty="0"/>
            <a:t> </a:t>
          </a:r>
          <a:r>
            <a:rPr lang="en-US" altLang="zh-CN" dirty="0"/>
            <a:t>blocks</a:t>
          </a:r>
        </a:p>
      </dgm:t>
    </dgm:pt>
    <dgm:pt modelId="{4D117720-1147-1A46-BFFB-2A9506425F59}" type="parTrans" cxnId="{2CB95A4A-781B-9C4D-A5F3-8CB52456FAA3}">
      <dgm:prSet/>
      <dgm:spPr/>
      <dgm:t>
        <a:bodyPr/>
        <a:lstStyle/>
        <a:p>
          <a:endParaRPr lang="en-US"/>
        </a:p>
      </dgm:t>
    </dgm:pt>
    <dgm:pt modelId="{211D1606-5354-D846-B451-D2D4EC9B9703}" type="sibTrans" cxnId="{2CB95A4A-781B-9C4D-A5F3-8CB52456FAA3}">
      <dgm:prSet/>
      <dgm:spPr/>
      <dgm:t>
        <a:bodyPr/>
        <a:lstStyle/>
        <a:p>
          <a:endParaRPr lang="en-US"/>
        </a:p>
      </dgm:t>
    </dgm:pt>
    <dgm:pt modelId="{4536850E-696F-9748-ABC3-BA7E89285707}" type="pres">
      <dgm:prSet presAssocID="{563542C1-889B-3644-850E-19351BF1FF8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D577E5F7-6D9B-C445-A092-3057C550F2A8}" type="pres">
      <dgm:prSet presAssocID="{563542C1-889B-3644-850E-19351BF1FF87}" presName="Name1" presStyleCnt="0"/>
      <dgm:spPr/>
    </dgm:pt>
    <dgm:pt modelId="{6E0F4B7E-D40C-A142-8627-A02F5DE3273D}" type="pres">
      <dgm:prSet presAssocID="{563542C1-889B-3644-850E-19351BF1FF87}" presName="cycle" presStyleCnt="0"/>
      <dgm:spPr/>
    </dgm:pt>
    <dgm:pt modelId="{05C137CA-1AB0-BE4B-8161-3E07684C7FCA}" type="pres">
      <dgm:prSet presAssocID="{563542C1-889B-3644-850E-19351BF1FF87}" presName="srcNode" presStyleLbl="node1" presStyleIdx="0" presStyleCnt="3"/>
      <dgm:spPr/>
    </dgm:pt>
    <dgm:pt modelId="{98932EB5-C36C-784D-8099-646CEAC15A95}" type="pres">
      <dgm:prSet presAssocID="{563542C1-889B-3644-850E-19351BF1FF87}" presName="conn" presStyleLbl="parChTrans1D2" presStyleIdx="0" presStyleCnt="1" custLinFactNeighborX="720" custLinFactNeighborY="-138"/>
      <dgm:spPr/>
      <dgm:t>
        <a:bodyPr/>
        <a:lstStyle/>
        <a:p>
          <a:endParaRPr lang="en-US"/>
        </a:p>
      </dgm:t>
    </dgm:pt>
    <dgm:pt modelId="{82BF19C9-2E8C-CC44-9F89-E56780DFFCC8}" type="pres">
      <dgm:prSet presAssocID="{563542C1-889B-3644-850E-19351BF1FF87}" presName="extraNode" presStyleLbl="node1" presStyleIdx="0" presStyleCnt="3"/>
      <dgm:spPr/>
    </dgm:pt>
    <dgm:pt modelId="{CB42D0AF-C303-2B47-B19E-18847E5E3642}" type="pres">
      <dgm:prSet presAssocID="{563542C1-889B-3644-850E-19351BF1FF87}" presName="dstNode" presStyleLbl="node1" presStyleIdx="0" presStyleCnt="3"/>
      <dgm:spPr/>
    </dgm:pt>
    <dgm:pt modelId="{04F158D4-1EA5-8140-9E6F-48FB0C7BD519}" type="pres">
      <dgm:prSet presAssocID="{CDB9D438-B288-3D41-B014-40D31A77FD77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385FCB-BF6F-B74E-91C0-B728DECC978A}" type="pres">
      <dgm:prSet presAssocID="{CDB9D438-B288-3D41-B014-40D31A77FD77}" presName="accent_1" presStyleCnt="0"/>
      <dgm:spPr/>
    </dgm:pt>
    <dgm:pt modelId="{172AE158-0B81-604D-9116-49C61AA36703}" type="pres">
      <dgm:prSet presAssocID="{CDB9D438-B288-3D41-B014-40D31A77FD77}" presName="accentRepeatNode" presStyleLbl="solidFgAcc1" presStyleIdx="0" presStyleCnt="3"/>
      <dgm:spPr/>
    </dgm:pt>
    <dgm:pt modelId="{D971B051-D002-474B-A21E-A84F8F4306E5}" type="pres">
      <dgm:prSet presAssocID="{80D26D1B-4C14-ED4D-B8B8-69FF0650D259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62ED0B-6286-1642-BE4A-D8612AEAC55E}" type="pres">
      <dgm:prSet presAssocID="{80D26D1B-4C14-ED4D-B8B8-69FF0650D259}" presName="accent_2" presStyleCnt="0"/>
      <dgm:spPr/>
    </dgm:pt>
    <dgm:pt modelId="{94B275EC-77D1-0446-85A4-9EFE0DE9A3A7}" type="pres">
      <dgm:prSet presAssocID="{80D26D1B-4C14-ED4D-B8B8-69FF0650D259}" presName="accentRepeatNode" presStyleLbl="solidFgAcc1" presStyleIdx="1" presStyleCnt="3"/>
      <dgm:spPr/>
    </dgm:pt>
    <dgm:pt modelId="{DCF7C02A-3753-8845-9697-AAF5E1A7015C}" type="pres">
      <dgm:prSet presAssocID="{4EA873AC-6D0F-C441-9EDE-82BDB5B558D1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2D0674-CE62-FC40-9900-76EAC8A97F01}" type="pres">
      <dgm:prSet presAssocID="{4EA873AC-6D0F-C441-9EDE-82BDB5B558D1}" presName="accent_3" presStyleCnt="0"/>
      <dgm:spPr/>
    </dgm:pt>
    <dgm:pt modelId="{063D8524-E080-F043-A512-40CCFED9D255}" type="pres">
      <dgm:prSet presAssocID="{4EA873AC-6D0F-C441-9EDE-82BDB5B558D1}" presName="accentRepeatNode" presStyleLbl="solidFgAcc1" presStyleIdx="2" presStyleCnt="3"/>
      <dgm:spPr/>
    </dgm:pt>
  </dgm:ptLst>
  <dgm:cxnLst>
    <dgm:cxn modelId="{E1B2A8ED-0826-7443-B1C2-00EF47F2DAE1}" srcId="{563542C1-889B-3644-850E-19351BF1FF87}" destId="{80D26D1B-4C14-ED4D-B8B8-69FF0650D259}" srcOrd="1" destOrd="0" parTransId="{81EB6085-4B17-C841-B855-9DEE353001C8}" sibTransId="{A113BB21-B827-BC4A-ACF0-125F6C2C6DAB}"/>
    <dgm:cxn modelId="{BE75921F-41D1-CF4B-A5DB-432DE95CE5A4}" type="presOf" srcId="{4EA873AC-6D0F-C441-9EDE-82BDB5B558D1}" destId="{DCF7C02A-3753-8845-9697-AAF5E1A7015C}" srcOrd="0" destOrd="0" presId="urn:microsoft.com/office/officeart/2008/layout/VerticalCurvedList"/>
    <dgm:cxn modelId="{D7CB4C5F-10A8-414B-8905-22701107FCFF}" type="presOf" srcId="{211D1606-5354-D846-B451-D2D4EC9B9703}" destId="{98932EB5-C36C-784D-8099-646CEAC15A95}" srcOrd="0" destOrd="0" presId="urn:microsoft.com/office/officeart/2008/layout/VerticalCurvedList"/>
    <dgm:cxn modelId="{2CB95A4A-781B-9C4D-A5F3-8CB52456FAA3}" srcId="{563542C1-889B-3644-850E-19351BF1FF87}" destId="{CDB9D438-B288-3D41-B014-40D31A77FD77}" srcOrd="0" destOrd="0" parTransId="{4D117720-1147-1A46-BFFB-2A9506425F59}" sibTransId="{211D1606-5354-D846-B451-D2D4EC9B9703}"/>
    <dgm:cxn modelId="{882A2AFF-9BBD-AB4D-92D3-C79605D56A26}" srcId="{563542C1-889B-3644-850E-19351BF1FF87}" destId="{4EA873AC-6D0F-C441-9EDE-82BDB5B558D1}" srcOrd="2" destOrd="0" parTransId="{7B490F60-20A6-3A45-85B1-6C91F98A3267}" sibTransId="{791B1E3D-A187-0244-91AA-7D895D13DD8B}"/>
    <dgm:cxn modelId="{1BDB2C1A-6FB1-F84F-94BF-440F6819543B}" type="presOf" srcId="{CDB9D438-B288-3D41-B014-40D31A77FD77}" destId="{04F158D4-1EA5-8140-9E6F-48FB0C7BD519}" srcOrd="0" destOrd="0" presId="urn:microsoft.com/office/officeart/2008/layout/VerticalCurvedList"/>
    <dgm:cxn modelId="{750EEBE5-520B-6A42-A65D-4AFEBF4E3A10}" type="presOf" srcId="{80D26D1B-4C14-ED4D-B8B8-69FF0650D259}" destId="{D971B051-D002-474B-A21E-A84F8F4306E5}" srcOrd="0" destOrd="0" presId="urn:microsoft.com/office/officeart/2008/layout/VerticalCurvedList"/>
    <dgm:cxn modelId="{CB8FE457-5B00-B947-A4F4-327C3AFC25DB}" type="presOf" srcId="{563542C1-889B-3644-850E-19351BF1FF87}" destId="{4536850E-696F-9748-ABC3-BA7E89285707}" srcOrd="0" destOrd="0" presId="urn:microsoft.com/office/officeart/2008/layout/VerticalCurvedList"/>
    <dgm:cxn modelId="{1FA6A147-097A-F446-826C-08402415F368}" type="presParOf" srcId="{4536850E-696F-9748-ABC3-BA7E89285707}" destId="{D577E5F7-6D9B-C445-A092-3057C550F2A8}" srcOrd="0" destOrd="0" presId="urn:microsoft.com/office/officeart/2008/layout/VerticalCurvedList"/>
    <dgm:cxn modelId="{EC56D749-EA4D-5F45-9D48-84AC90E35108}" type="presParOf" srcId="{D577E5F7-6D9B-C445-A092-3057C550F2A8}" destId="{6E0F4B7E-D40C-A142-8627-A02F5DE3273D}" srcOrd="0" destOrd="0" presId="urn:microsoft.com/office/officeart/2008/layout/VerticalCurvedList"/>
    <dgm:cxn modelId="{10E1CB8C-2FFD-B540-BB8C-42199BA72C0C}" type="presParOf" srcId="{6E0F4B7E-D40C-A142-8627-A02F5DE3273D}" destId="{05C137CA-1AB0-BE4B-8161-3E07684C7FCA}" srcOrd="0" destOrd="0" presId="urn:microsoft.com/office/officeart/2008/layout/VerticalCurvedList"/>
    <dgm:cxn modelId="{5C48D9A1-343F-BD4A-9E33-E3C409E50616}" type="presParOf" srcId="{6E0F4B7E-D40C-A142-8627-A02F5DE3273D}" destId="{98932EB5-C36C-784D-8099-646CEAC15A95}" srcOrd="1" destOrd="0" presId="urn:microsoft.com/office/officeart/2008/layout/VerticalCurvedList"/>
    <dgm:cxn modelId="{246FCA97-DE7A-9B47-87DC-CE865204C3BE}" type="presParOf" srcId="{6E0F4B7E-D40C-A142-8627-A02F5DE3273D}" destId="{82BF19C9-2E8C-CC44-9F89-E56780DFFCC8}" srcOrd="2" destOrd="0" presId="urn:microsoft.com/office/officeart/2008/layout/VerticalCurvedList"/>
    <dgm:cxn modelId="{7AD7A3F3-B211-8646-A655-AB20FC51796E}" type="presParOf" srcId="{6E0F4B7E-D40C-A142-8627-A02F5DE3273D}" destId="{CB42D0AF-C303-2B47-B19E-18847E5E3642}" srcOrd="3" destOrd="0" presId="urn:microsoft.com/office/officeart/2008/layout/VerticalCurvedList"/>
    <dgm:cxn modelId="{2694287E-BD6A-084A-BE9D-F1C9ABAC5294}" type="presParOf" srcId="{D577E5F7-6D9B-C445-A092-3057C550F2A8}" destId="{04F158D4-1EA5-8140-9E6F-48FB0C7BD519}" srcOrd="1" destOrd="0" presId="urn:microsoft.com/office/officeart/2008/layout/VerticalCurvedList"/>
    <dgm:cxn modelId="{550356AC-D28D-704E-B797-AC150DAFEA3E}" type="presParOf" srcId="{D577E5F7-6D9B-C445-A092-3057C550F2A8}" destId="{84385FCB-BF6F-B74E-91C0-B728DECC978A}" srcOrd="2" destOrd="0" presId="urn:microsoft.com/office/officeart/2008/layout/VerticalCurvedList"/>
    <dgm:cxn modelId="{FF612493-A039-A147-94DD-9D614FD2F26E}" type="presParOf" srcId="{84385FCB-BF6F-B74E-91C0-B728DECC978A}" destId="{172AE158-0B81-604D-9116-49C61AA36703}" srcOrd="0" destOrd="0" presId="urn:microsoft.com/office/officeart/2008/layout/VerticalCurvedList"/>
    <dgm:cxn modelId="{D09A297E-0521-344F-B458-779F8EA19CCF}" type="presParOf" srcId="{D577E5F7-6D9B-C445-A092-3057C550F2A8}" destId="{D971B051-D002-474B-A21E-A84F8F4306E5}" srcOrd="3" destOrd="0" presId="urn:microsoft.com/office/officeart/2008/layout/VerticalCurvedList"/>
    <dgm:cxn modelId="{EC0DB91A-DCA1-A548-9879-1F523EEC10F4}" type="presParOf" srcId="{D577E5F7-6D9B-C445-A092-3057C550F2A8}" destId="{5562ED0B-6286-1642-BE4A-D8612AEAC55E}" srcOrd="4" destOrd="0" presId="urn:microsoft.com/office/officeart/2008/layout/VerticalCurvedList"/>
    <dgm:cxn modelId="{D4758816-B647-434E-8AA6-4D38C96F3278}" type="presParOf" srcId="{5562ED0B-6286-1642-BE4A-D8612AEAC55E}" destId="{94B275EC-77D1-0446-85A4-9EFE0DE9A3A7}" srcOrd="0" destOrd="0" presId="urn:microsoft.com/office/officeart/2008/layout/VerticalCurvedList"/>
    <dgm:cxn modelId="{858D75BD-60AD-7246-A706-C6949328D3B1}" type="presParOf" srcId="{D577E5F7-6D9B-C445-A092-3057C550F2A8}" destId="{DCF7C02A-3753-8845-9697-AAF5E1A7015C}" srcOrd="5" destOrd="0" presId="urn:microsoft.com/office/officeart/2008/layout/VerticalCurvedList"/>
    <dgm:cxn modelId="{D341D2F7-EFB9-714D-A336-48B4ABF13C1F}" type="presParOf" srcId="{D577E5F7-6D9B-C445-A092-3057C550F2A8}" destId="{9F2D0674-CE62-FC40-9900-76EAC8A97F01}" srcOrd="6" destOrd="0" presId="urn:microsoft.com/office/officeart/2008/layout/VerticalCurvedList"/>
    <dgm:cxn modelId="{D4460074-389A-F248-92BC-F17B5894A57E}" type="presParOf" srcId="{9F2D0674-CE62-FC40-9900-76EAC8A97F01}" destId="{063D8524-E080-F043-A512-40CCFED9D25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932EB5-C36C-784D-8099-646CEAC15A95}">
      <dsp:nvSpPr>
        <dsp:cNvPr id="0" name=""/>
        <dsp:cNvSpPr/>
      </dsp:nvSpPr>
      <dsp:spPr>
        <a:xfrm>
          <a:off x="-3693774" y="-578488"/>
          <a:ext cx="4440998" cy="4440998"/>
        </a:xfrm>
        <a:prstGeom prst="blockArc">
          <a:avLst>
            <a:gd name="adj1" fmla="val 18900000"/>
            <a:gd name="adj2" fmla="val 2700000"/>
            <a:gd name="adj3" fmla="val 486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F158D4-1EA5-8140-9E6F-48FB0C7BD519}">
      <dsp:nvSpPr>
        <dsp:cNvPr id="0" name=""/>
        <dsp:cNvSpPr/>
      </dsp:nvSpPr>
      <dsp:spPr>
        <a:xfrm>
          <a:off x="459950" y="329627"/>
          <a:ext cx="4294155" cy="6592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3284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kern="1200" dirty="0"/>
            <a:t>Innovative</a:t>
          </a:r>
          <a:r>
            <a:rPr lang="zh-CN" altLang="en-US" sz="2000" kern="1200" dirty="0"/>
            <a:t> </a:t>
          </a:r>
          <a:r>
            <a:rPr lang="en-US" altLang="zh-CN" sz="2000" kern="1200" dirty="0"/>
            <a:t>workflows</a:t>
          </a:r>
          <a:r>
            <a:rPr lang="zh-CN" altLang="en-US" sz="2000" kern="1200" dirty="0"/>
            <a:t> </a:t>
          </a:r>
          <a:r>
            <a:rPr lang="en-US" altLang="zh-CN" sz="2000" kern="1200" dirty="0"/>
            <a:t>based</a:t>
          </a:r>
          <a:r>
            <a:rPr lang="zh-CN" altLang="en-US" sz="2000" kern="1200" dirty="0"/>
            <a:t> </a:t>
          </a:r>
          <a:r>
            <a:rPr lang="en-US" altLang="zh-CN" sz="2000" kern="1200" dirty="0"/>
            <a:t>on</a:t>
          </a:r>
          <a:r>
            <a:rPr lang="zh-CN" altLang="en-US" sz="2000" kern="1200" dirty="0"/>
            <a:t> </a:t>
          </a:r>
          <a:r>
            <a:rPr lang="en-US" altLang="zh-CN" sz="2000" kern="1200" dirty="0"/>
            <a:t>ML</a:t>
          </a:r>
          <a:r>
            <a:rPr lang="zh-CN" altLang="en-US" sz="2000" kern="1200" dirty="0"/>
            <a:t> </a:t>
          </a:r>
          <a:r>
            <a:rPr lang="en-US" altLang="zh-CN" sz="2000" kern="1200" dirty="0"/>
            <a:t>building</a:t>
          </a:r>
          <a:r>
            <a:rPr lang="zh-CN" altLang="en-US" sz="2000" kern="1200" dirty="0"/>
            <a:t> </a:t>
          </a:r>
          <a:r>
            <a:rPr lang="en-US" altLang="zh-CN" sz="2000" kern="1200" dirty="0"/>
            <a:t>blocks</a:t>
          </a:r>
        </a:p>
      </dsp:txBody>
      <dsp:txXfrm>
        <a:off x="459950" y="329627"/>
        <a:ext cx="4294155" cy="659255"/>
      </dsp:txXfrm>
    </dsp:sp>
    <dsp:sp modelId="{172AE158-0B81-604D-9116-49C61AA36703}">
      <dsp:nvSpPr>
        <dsp:cNvPr id="0" name=""/>
        <dsp:cNvSpPr/>
      </dsp:nvSpPr>
      <dsp:spPr>
        <a:xfrm>
          <a:off x="47916" y="247220"/>
          <a:ext cx="824069" cy="8240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71B051-D002-474B-A21E-A84F8F4306E5}">
      <dsp:nvSpPr>
        <dsp:cNvPr id="0" name=""/>
        <dsp:cNvSpPr/>
      </dsp:nvSpPr>
      <dsp:spPr>
        <a:xfrm>
          <a:off x="699590" y="1318511"/>
          <a:ext cx="4054516" cy="6592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3284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kern="1200" dirty="0"/>
            <a:t>Scalable</a:t>
          </a:r>
          <a:r>
            <a:rPr lang="zh-CN" altLang="en-US" sz="2000" kern="1200" dirty="0"/>
            <a:t> </a:t>
          </a:r>
          <a:r>
            <a:rPr lang="en-US" altLang="zh-CN" sz="2000" kern="1200" dirty="0"/>
            <a:t>algorithms</a:t>
          </a:r>
          <a:r>
            <a:rPr lang="zh-CN" altLang="en-US" sz="2000" kern="1200" dirty="0"/>
            <a:t> </a:t>
          </a:r>
          <a:r>
            <a:rPr lang="en-US" altLang="zh-CN" sz="2000" kern="1200" dirty="0"/>
            <a:t>for</a:t>
          </a:r>
          <a:r>
            <a:rPr lang="zh-CN" altLang="en-US" sz="2000" kern="1200" dirty="0"/>
            <a:t> </a:t>
          </a:r>
          <a:r>
            <a:rPr lang="en-US" altLang="zh-CN" sz="2000" kern="1200" dirty="0"/>
            <a:t>applications</a:t>
          </a:r>
          <a:r>
            <a:rPr lang="zh-CN" altLang="en-US" sz="2000" kern="1200" dirty="0"/>
            <a:t> </a:t>
          </a:r>
          <a:r>
            <a:rPr lang="en-US" altLang="zh-CN" sz="2000" kern="1200" dirty="0"/>
            <a:t>of</a:t>
          </a:r>
          <a:r>
            <a:rPr lang="zh-CN" altLang="en-US" sz="2000" kern="1200" dirty="0"/>
            <a:t> </a:t>
          </a:r>
          <a:r>
            <a:rPr lang="en-US" altLang="zh-CN" sz="2000" kern="1200" dirty="0"/>
            <a:t>real-world</a:t>
          </a:r>
          <a:r>
            <a:rPr lang="zh-CN" altLang="en-US" sz="2000" kern="1200" dirty="0"/>
            <a:t> </a:t>
          </a:r>
          <a:r>
            <a:rPr lang="en-US" altLang="zh-CN" sz="2000" kern="1200" dirty="0"/>
            <a:t>scale</a:t>
          </a:r>
          <a:endParaRPr lang="en-US" sz="2000" kern="1200" dirty="0"/>
        </a:p>
      </dsp:txBody>
      <dsp:txXfrm>
        <a:off x="699590" y="1318511"/>
        <a:ext cx="4054516" cy="659255"/>
      </dsp:txXfrm>
    </dsp:sp>
    <dsp:sp modelId="{94B275EC-77D1-0446-85A4-9EFE0DE9A3A7}">
      <dsp:nvSpPr>
        <dsp:cNvPr id="0" name=""/>
        <dsp:cNvSpPr/>
      </dsp:nvSpPr>
      <dsp:spPr>
        <a:xfrm>
          <a:off x="287555" y="1236104"/>
          <a:ext cx="824069" cy="8240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F7C02A-3753-8845-9697-AAF5E1A7015C}">
      <dsp:nvSpPr>
        <dsp:cNvPr id="0" name=""/>
        <dsp:cNvSpPr/>
      </dsp:nvSpPr>
      <dsp:spPr>
        <a:xfrm>
          <a:off x="459950" y="2307395"/>
          <a:ext cx="4294155" cy="6592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3284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kern="1200" dirty="0"/>
            <a:t>Functional</a:t>
          </a:r>
          <a:r>
            <a:rPr lang="zh-CN" altLang="en-US" sz="2000" kern="1200" dirty="0"/>
            <a:t> </a:t>
          </a:r>
          <a:r>
            <a:rPr lang="en-US" altLang="zh-CN" sz="2000" kern="1200" dirty="0"/>
            <a:t>model</a:t>
          </a:r>
          <a:r>
            <a:rPr lang="zh-CN" altLang="en-US" sz="2000" kern="1200" dirty="0"/>
            <a:t> </a:t>
          </a:r>
          <a:r>
            <a:rPr lang="en-US" altLang="zh-CN" sz="2000" kern="1200" dirty="0"/>
            <a:t>evaluation</a:t>
          </a:r>
          <a:r>
            <a:rPr lang="zh-CN" altLang="en-US" sz="2000" kern="1200" dirty="0"/>
            <a:t> </a:t>
          </a:r>
          <a:r>
            <a:rPr lang="en-US" altLang="zh-CN" sz="2000" kern="1200" dirty="0"/>
            <a:t>for</a:t>
          </a:r>
          <a:r>
            <a:rPr lang="zh-CN" altLang="en-US" sz="2000" kern="1200" dirty="0"/>
            <a:t> </a:t>
          </a:r>
          <a:r>
            <a:rPr lang="en-US" altLang="zh-CN" sz="2000" kern="1200" dirty="0"/>
            <a:t>identifying</a:t>
          </a:r>
          <a:r>
            <a:rPr lang="zh-CN" altLang="en-US" sz="2000" kern="1200" dirty="0"/>
            <a:t> </a:t>
          </a:r>
          <a:r>
            <a:rPr lang="en-US" altLang="zh-CN" sz="2000" kern="1200" dirty="0"/>
            <a:t>new</a:t>
          </a:r>
          <a:r>
            <a:rPr lang="zh-CN" altLang="en-US" sz="2000" kern="1200" dirty="0"/>
            <a:t> </a:t>
          </a:r>
          <a:r>
            <a:rPr lang="en-US" altLang="zh-CN" sz="2000" kern="1200" dirty="0"/>
            <a:t>ML</a:t>
          </a:r>
          <a:r>
            <a:rPr lang="zh-CN" altLang="en-US" sz="2000" kern="1200" dirty="0"/>
            <a:t> </a:t>
          </a:r>
          <a:r>
            <a:rPr lang="en-US" altLang="zh-CN" sz="2000" kern="1200" dirty="0"/>
            <a:t>frontiers</a:t>
          </a:r>
          <a:endParaRPr lang="en-US" sz="2000" kern="1200" dirty="0"/>
        </a:p>
      </dsp:txBody>
      <dsp:txXfrm>
        <a:off x="459950" y="2307395"/>
        <a:ext cx="4294155" cy="659255"/>
      </dsp:txXfrm>
    </dsp:sp>
    <dsp:sp modelId="{063D8524-E080-F043-A512-40CCFED9D255}">
      <dsp:nvSpPr>
        <dsp:cNvPr id="0" name=""/>
        <dsp:cNvSpPr/>
      </dsp:nvSpPr>
      <dsp:spPr>
        <a:xfrm>
          <a:off x="47916" y="2224988"/>
          <a:ext cx="824069" cy="8240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0" name="Google Shape;300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64010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65480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" name="Google Shape;15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3" name="Google Shape;153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3991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9237B-BB98-40B3-85F4-DBC73991FB1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375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9237B-BB98-40B3-85F4-DBC73991FB1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195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9237B-BB98-40B3-85F4-DBC73991FB1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673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42300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1357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15" name="Google Shape;515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13761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D7109-264B-B544-AA58-04BD57F9F16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235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D7109-264B-B544-AA58-04BD57F9F16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82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0876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24271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205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02047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0" name="Google Shape;310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0" name="Google Shape;310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1" name="Google Shape;311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8474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19"/>
          <p:cNvPicPr preferRelativeResize="0"/>
          <p:nvPr/>
        </p:nvPicPr>
        <p:blipFill rotWithShape="1">
          <a:blip r:embed="rId2">
            <a:alphaModFix/>
          </a:blip>
          <a:srcRect b="4510"/>
          <a:stretch/>
        </p:blipFill>
        <p:spPr>
          <a:xfrm>
            <a:off x="0" y="0"/>
            <a:ext cx="12192000" cy="689956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19"/>
          <p:cNvSpPr txBox="1">
            <a:spLocks noGrp="1"/>
          </p:cNvSpPr>
          <p:nvPr>
            <p:ph type="ctrTitle"/>
          </p:nvPr>
        </p:nvSpPr>
        <p:spPr>
          <a:xfrm>
            <a:off x="7389091" y="1935163"/>
            <a:ext cx="4525818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85E"/>
              </a:buClr>
              <a:buSzPts val="5400"/>
              <a:buFont typeface="Verdana"/>
              <a:buNone/>
              <a:defRPr sz="5400">
                <a:solidFill>
                  <a:srgbClr val="1B285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9"/>
          <p:cNvSpPr txBox="1">
            <a:spLocks noGrp="1"/>
          </p:cNvSpPr>
          <p:nvPr>
            <p:ph type="subTitle" idx="1"/>
          </p:nvPr>
        </p:nvSpPr>
        <p:spPr>
          <a:xfrm>
            <a:off x="5781964" y="4479491"/>
            <a:ext cx="6132945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85E"/>
              </a:buClr>
              <a:buSzPts val="5400"/>
              <a:buFont typeface="Verdana"/>
              <a:buNone/>
              <a:defRPr sz="5400" b="0">
                <a:solidFill>
                  <a:srgbClr val="1B285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9" name="Google Shape;19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ADBFFD-2B9C-8D4C-B606-E3C5407BA1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93A357EC-5445-8745-A433-A108F140577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2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01D1EA-15AB-1841-8717-D791AD36B4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93A357EC-5445-8745-A433-A108F140577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6" name="Google Shape;36;p2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8" name="Google Shape;38;p2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601ED61-8C48-A24B-BD22-81E04293B3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93A357EC-5445-8745-A433-A108F140577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4D6FE85-F996-1840-B5AF-4940728A54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93A357EC-5445-8745-A433-A108F140577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719FF03-92D5-C24C-A4D4-1B099C600F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93A357EC-5445-8745-A433-A108F140577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4" name="Google Shape;54;p2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FE26AB-4930-1448-9744-AFD68AE92E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93A357EC-5445-8745-A433-A108F140577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2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3A87CDE-6702-9546-9916-3E1A84F511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93A357EC-5445-8745-A433-A108F140577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F1A191-D69D-EF4C-BB39-96356F759E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93A357EC-5445-8745-A433-A108F140577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" name="Title Placeholder 5">
            <a:extLst>
              <a:ext uri="{FF2B5EF4-FFF2-40B4-BE49-F238E27FC236}">
                <a16:creationId xmlns:a16="http://schemas.microsoft.com/office/drawing/2014/main" id="{A6F7B9A6-B5D1-B74E-B6FA-01B2CAA72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3119CC2-9AE2-EC48-BC11-024B22B6CD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fld id="{93A357EC-5445-8745-A433-A108F140577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400" b="0" i="0" u="none" strike="noStrike" cap="none">
          <a:solidFill>
            <a:schemeClr val="accent5">
              <a:lumMod val="50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4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8.jp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tiff"/><Relationship Id="rId4" Type="http://schemas.openxmlformats.org/officeDocument/2006/relationships/image" Target="../media/image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tiff"/><Relationship Id="rId4" Type="http://schemas.openxmlformats.org/officeDocument/2006/relationships/image" Target="../media/image12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30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4.tiff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3.jpg"/><Relationship Id="rId4" Type="http://schemas.openxmlformats.org/officeDocument/2006/relationships/diagramLayout" Target="../diagrams/layout1.xml"/><Relationship Id="rId9" Type="http://schemas.openxmlformats.org/officeDocument/2006/relationships/image" Target="../media/image8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9.gif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3.png"/><Relationship Id="rId4" Type="http://schemas.openxmlformats.org/officeDocument/2006/relationships/image" Target="../media/image10.jpeg"/><Relationship Id="rId9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"/>
          <p:cNvSpPr txBox="1">
            <a:spLocks noGrp="1"/>
          </p:cNvSpPr>
          <p:nvPr>
            <p:ph type="ctrTitle"/>
          </p:nvPr>
        </p:nvSpPr>
        <p:spPr>
          <a:xfrm>
            <a:off x="5972537" y="1935163"/>
            <a:ext cx="5942372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85E"/>
              </a:buClr>
              <a:buSzPts val="5400"/>
              <a:buFont typeface="Verdana"/>
              <a:buNone/>
            </a:pPr>
            <a:r>
              <a:rPr lang="en-US" dirty="0"/>
              <a:t>Data Poor Research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292;p12">
            <a:extLst>
              <a:ext uri="{FF2B5EF4-FFF2-40B4-BE49-F238E27FC236}">
                <a16:creationId xmlns:a16="http://schemas.microsoft.com/office/drawing/2014/main" id="{6B499560-01EF-9D41-A9EE-0C40DECB8D4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-1" t="7623" r="48649"/>
          <a:stretch/>
        </p:blipFill>
        <p:spPr>
          <a:xfrm>
            <a:off x="504321" y="1974397"/>
            <a:ext cx="2313311" cy="2774334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14"/>
          <p:cNvSpPr txBox="1">
            <a:spLocks noGrp="1"/>
          </p:cNvSpPr>
          <p:nvPr>
            <p:ph type="title"/>
          </p:nvPr>
        </p:nvSpPr>
        <p:spPr>
          <a:xfrm>
            <a:off x="556098" y="279502"/>
            <a:ext cx="11353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3200"/>
            </a:pPr>
            <a:r>
              <a:rPr lang="en-US" sz="3200" b="1" dirty="0"/>
              <a:t>Physics-Guided ML blends process knowledge and deep learning for more robust predictions</a:t>
            </a:r>
            <a:endParaRPr b="1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6C0123F-DBD1-4A4C-A210-27905C30D0B5}"/>
              </a:ext>
            </a:extLst>
          </p:cNvPr>
          <p:cNvGrpSpPr/>
          <p:nvPr/>
        </p:nvGrpSpPr>
        <p:grpSpPr>
          <a:xfrm>
            <a:off x="2537746" y="1416661"/>
            <a:ext cx="4206014" cy="2096876"/>
            <a:chOff x="6637770" y="1861090"/>
            <a:chExt cx="6190280" cy="316022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0FB78F2-01D4-D74D-A8E0-30A0A84EF990}"/>
                </a:ext>
              </a:extLst>
            </p:cNvPr>
            <p:cNvSpPr/>
            <p:nvPr/>
          </p:nvSpPr>
          <p:spPr>
            <a:xfrm>
              <a:off x="6637770" y="1861090"/>
              <a:ext cx="6190280" cy="3160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Google Shape;306;p13">
              <a:extLst>
                <a:ext uri="{FF2B5EF4-FFF2-40B4-BE49-F238E27FC236}">
                  <a16:creationId xmlns:a16="http://schemas.microsoft.com/office/drawing/2014/main" id="{167A202E-807B-B14F-8C15-3B46CD36683C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9618" t="4345" r="4469" b="7053"/>
            <a:stretch/>
          </p:blipFill>
          <p:spPr>
            <a:xfrm>
              <a:off x="6637770" y="1861090"/>
              <a:ext cx="6169152" cy="302753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1592AB39-B306-524B-92CA-D1955C4B028D}"/>
              </a:ext>
            </a:extLst>
          </p:cNvPr>
          <p:cNvSpPr/>
          <p:nvPr/>
        </p:nvSpPr>
        <p:spPr>
          <a:xfrm>
            <a:off x="6230835" y="2122159"/>
            <a:ext cx="1286002" cy="620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B2BA113-9794-9A4B-B3CC-0E9780BA083E}"/>
              </a:ext>
            </a:extLst>
          </p:cNvPr>
          <p:cNvSpPr txBox="1"/>
          <p:nvPr/>
        </p:nvSpPr>
        <p:spPr>
          <a:xfrm>
            <a:off x="2708315" y="1936960"/>
            <a:ext cx="350619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 algn="ctr">
              <a:buAutoNum type="arabicParenBoth"/>
            </a:pPr>
            <a:r>
              <a:rPr lang="en-US" sz="1800" dirty="0"/>
              <a:t>use deep learning alone</a:t>
            </a:r>
          </a:p>
          <a:p>
            <a:pPr marL="342900" indent="-342900" algn="ctr">
              <a:buAutoNum type="arabicParenBoth"/>
            </a:pPr>
            <a:r>
              <a:rPr lang="en-US" sz="1800" dirty="0"/>
              <a:t>add stability constraint to DL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F45A94-8899-224A-9BE5-454D2AEC44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62" t="4075" r="46735" b="4075"/>
          <a:stretch/>
        </p:blipFill>
        <p:spPr>
          <a:xfrm>
            <a:off x="1994630" y="3487428"/>
            <a:ext cx="1343086" cy="3336083"/>
          </a:xfrm>
          <a:prstGeom prst="rect">
            <a:avLst/>
          </a:prstGeom>
        </p:spPr>
      </p:pic>
      <p:sp>
        <p:nvSpPr>
          <p:cNvPr id="9" name="Google Shape;294;p12">
            <a:extLst>
              <a:ext uri="{FF2B5EF4-FFF2-40B4-BE49-F238E27FC236}">
                <a16:creationId xmlns:a16="http://schemas.microsoft.com/office/drawing/2014/main" id="{19AAB706-3D75-F144-916F-B98A727D0A01}"/>
              </a:ext>
            </a:extLst>
          </p:cNvPr>
          <p:cNvSpPr txBox="1"/>
          <p:nvPr/>
        </p:nvSpPr>
        <p:spPr>
          <a:xfrm>
            <a:off x="429976" y="1605065"/>
            <a:ext cx="34059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Lake Mendota, WI</a:t>
            </a:r>
            <a:endParaRPr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99A7D24-F2B9-9E4D-A8D6-AD816FFD0AB8}"/>
              </a:ext>
            </a:extLst>
          </p:cNvPr>
          <p:cNvGrpSpPr/>
          <p:nvPr/>
        </p:nvGrpSpPr>
        <p:grpSpPr>
          <a:xfrm>
            <a:off x="9021686" y="1367540"/>
            <a:ext cx="2200717" cy="4122919"/>
            <a:chOff x="9021686" y="1367540"/>
            <a:chExt cx="2200717" cy="4122919"/>
          </a:xfrm>
        </p:grpSpPr>
        <p:pic>
          <p:nvPicPr>
            <p:cNvPr id="12" name="Google Shape;314;p14">
              <a:extLst>
                <a:ext uri="{FF2B5EF4-FFF2-40B4-BE49-F238E27FC236}">
                  <a16:creationId xmlns:a16="http://schemas.microsoft.com/office/drawing/2014/main" id="{F2D7EFA9-9AD2-C145-89C6-A0473C0EF893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l="66176" r="5017" b="-910"/>
            <a:stretch/>
          </p:blipFill>
          <p:spPr>
            <a:xfrm>
              <a:off x="9021686" y="1367540"/>
              <a:ext cx="2200717" cy="41229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00FB62E-B014-484B-AE9A-CF8CEA86FB85}"/>
                </a:ext>
              </a:extLst>
            </p:cNvPr>
            <p:cNvSpPr txBox="1"/>
            <p:nvPr/>
          </p:nvSpPr>
          <p:spPr>
            <a:xfrm>
              <a:off x="9056039" y="1593538"/>
              <a:ext cx="186605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Train: fall, winter, spring</a:t>
              </a:r>
            </a:p>
            <a:p>
              <a:r>
                <a:rPr lang="en-US" sz="1200" dirty="0"/>
                <a:t>Test: summer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F9996F2-383D-6F42-A99C-801BF63093C9}"/>
              </a:ext>
            </a:extLst>
          </p:cNvPr>
          <p:cNvGrpSpPr/>
          <p:nvPr/>
        </p:nvGrpSpPr>
        <p:grpSpPr>
          <a:xfrm>
            <a:off x="5794160" y="1354728"/>
            <a:ext cx="3029894" cy="4122919"/>
            <a:chOff x="5794160" y="1354728"/>
            <a:chExt cx="3029894" cy="412291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7290D90-9A2B-5944-A317-F0EA792752B4}"/>
                </a:ext>
              </a:extLst>
            </p:cNvPr>
            <p:cNvGrpSpPr/>
            <p:nvPr/>
          </p:nvGrpSpPr>
          <p:grpSpPr>
            <a:xfrm>
              <a:off x="5794160" y="1354728"/>
              <a:ext cx="3029894" cy="4122919"/>
              <a:chOff x="5304298" y="1387386"/>
              <a:chExt cx="3029894" cy="4122919"/>
            </a:xfrm>
          </p:grpSpPr>
          <p:pic>
            <p:nvPicPr>
              <p:cNvPr id="14" name="Google Shape;314;p14">
                <a:extLst>
                  <a:ext uri="{FF2B5EF4-FFF2-40B4-BE49-F238E27FC236}">
                    <a16:creationId xmlns:a16="http://schemas.microsoft.com/office/drawing/2014/main" id="{11E93992-FA6C-EE42-A407-962384556D48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 l="-565" t="-455" r="60905" b="-455"/>
              <a:stretch/>
            </p:blipFill>
            <p:spPr>
              <a:xfrm>
                <a:off x="5304298" y="1387386"/>
                <a:ext cx="3029894" cy="4122919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453953C6-F723-AC4A-B249-A9DEB0F780B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17440" y="3429000"/>
                <a:ext cx="0" cy="164592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4EF6FBB-3BCE-6345-830C-47495D5E953D}"/>
                  </a:ext>
                </a:extLst>
              </p:cNvPr>
              <p:cNvSpPr txBox="1"/>
              <p:nvPr/>
            </p:nvSpPr>
            <p:spPr>
              <a:xfrm>
                <a:off x="6384969" y="4370400"/>
                <a:ext cx="1376006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Better fit to independent data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72F70B7-9BA5-B448-A71C-E01D53AC2343}"/>
                </a:ext>
              </a:extLst>
            </p:cNvPr>
            <p:cNvSpPr txBox="1"/>
            <p:nvPr/>
          </p:nvSpPr>
          <p:spPr>
            <a:xfrm>
              <a:off x="6812435" y="1634279"/>
              <a:ext cx="141689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Train, Test similar</a:t>
              </a:r>
            </a:p>
            <a:p>
              <a:endParaRPr lang="en-US" sz="1200" dirty="0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0154961-9243-9E49-851E-4DAF8A24A58F}"/>
              </a:ext>
            </a:extLst>
          </p:cNvPr>
          <p:cNvSpPr txBox="1"/>
          <p:nvPr/>
        </p:nvSpPr>
        <p:spPr>
          <a:xfrm>
            <a:off x="9861702" y="5225890"/>
            <a:ext cx="1060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(1)        (2)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144450-4AC3-FE40-AE54-6E1E4826D0AC}"/>
              </a:ext>
            </a:extLst>
          </p:cNvPr>
          <p:cNvSpPr txBox="1"/>
          <p:nvPr/>
        </p:nvSpPr>
        <p:spPr>
          <a:xfrm>
            <a:off x="7562834" y="5216602"/>
            <a:ext cx="1060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(1)        (2)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078967-B9F4-7949-96DD-E460EC6A9B20}"/>
              </a:ext>
            </a:extLst>
          </p:cNvPr>
          <p:cNvSpPr/>
          <p:nvPr/>
        </p:nvSpPr>
        <p:spPr>
          <a:xfrm>
            <a:off x="8865787" y="1454166"/>
            <a:ext cx="2865647" cy="4122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A6AE64D-A422-B247-883C-35765CC504A0}"/>
              </a:ext>
            </a:extLst>
          </p:cNvPr>
          <p:cNvSpPr/>
          <p:nvPr/>
        </p:nvSpPr>
        <p:spPr>
          <a:xfrm>
            <a:off x="6292351" y="1538033"/>
            <a:ext cx="2602799" cy="4122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Google Shape;307;p13">
            <a:extLst>
              <a:ext uri="{FF2B5EF4-FFF2-40B4-BE49-F238E27FC236}">
                <a16:creationId xmlns:a16="http://schemas.microsoft.com/office/drawing/2014/main" id="{CC44E003-6E7B-6943-A101-54F212AAEE81}"/>
              </a:ext>
            </a:extLst>
          </p:cNvPr>
          <p:cNvSpPr txBox="1"/>
          <p:nvPr/>
        </p:nvSpPr>
        <p:spPr>
          <a:xfrm>
            <a:off x="7309107" y="5617019"/>
            <a:ext cx="429420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Read, </a:t>
            </a:r>
            <a:r>
              <a:rPr lang="en-US" sz="16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Kumar</a:t>
            </a:r>
            <a: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et al. 2019, </a:t>
            </a:r>
            <a:r>
              <a:rPr lang="en-US" sz="1600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Water </a:t>
            </a:r>
            <a:r>
              <a:rPr lang="en-US" sz="1600" i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Resour</a:t>
            </a:r>
            <a:r>
              <a:rPr lang="en-US" sz="1600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. Res. </a:t>
            </a:r>
            <a:endParaRPr sz="1600" dirty="0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D9DF19D-8315-804C-A4B7-886B83C6A7AE}"/>
              </a:ext>
            </a:extLst>
          </p:cNvPr>
          <p:cNvSpPr txBox="1"/>
          <p:nvPr/>
        </p:nvSpPr>
        <p:spPr>
          <a:xfrm>
            <a:off x="93160" y="636309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2C6E456-A6CA-8D4C-8502-E8CB86DBB5F9}" type="slidenum">
              <a:rPr lang="en-US" smtClean="0">
                <a:solidFill>
                  <a:schemeClr val="bg1"/>
                </a:solidFill>
              </a:rPr>
              <a:t>10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96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AC9A84A-C87D-464F-BE91-00AA0242D278}"/>
              </a:ext>
            </a:extLst>
          </p:cNvPr>
          <p:cNvSpPr/>
          <p:nvPr/>
        </p:nvSpPr>
        <p:spPr>
          <a:xfrm>
            <a:off x="3859233" y="1881241"/>
            <a:ext cx="7843473" cy="2833036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/>
          </p:nvPr>
        </p:nvSpPr>
        <p:spPr>
          <a:xfrm>
            <a:off x="556098" y="226827"/>
            <a:ext cx="11353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3200"/>
            </a:pPr>
            <a:r>
              <a:rPr lang="en-US" sz="3200" b="1" dirty="0"/>
              <a:t>Next step: extend Physics-Guided ML to multiple interacting processes and spatial scales </a:t>
            </a:r>
            <a:endParaRPr b="1" dirty="0"/>
          </a:p>
        </p:txBody>
      </p:sp>
      <p:pic>
        <p:nvPicPr>
          <p:cNvPr id="304" name="Google Shape;304;p13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t="7623" r="9675"/>
          <a:stretch/>
        </p:blipFill>
        <p:spPr>
          <a:xfrm>
            <a:off x="244003" y="1881241"/>
            <a:ext cx="2674782" cy="1823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3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b="8053"/>
          <a:stretch/>
        </p:blipFill>
        <p:spPr>
          <a:xfrm>
            <a:off x="1679777" y="1409483"/>
            <a:ext cx="2121099" cy="17482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30EABCB-7606-5C46-B71E-44EC06E1DC1C}"/>
              </a:ext>
            </a:extLst>
          </p:cNvPr>
          <p:cNvGrpSpPr/>
          <p:nvPr/>
        </p:nvGrpSpPr>
        <p:grpSpPr>
          <a:xfrm>
            <a:off x="6159964" y="2826302"/>
            <a:ext cx="3303838" cy="1543675"/>
            <a:chOff x="6637770" y="1861090"/>
            <a:chExt cx="6190280" cy="316022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2B55B90-0801-F843-94D7-3BD77BF1D498}"/>
                </a:ext>
              </a:extLst>
            </p:cNvPr>
            <p:cNvSpPr/>
            <p:nvPr/>
          </p:nvSpPr>
          <p:spPr>
            <a:xfrm>
              <a:off x="6637770" y="1861090"/>
              <a:ext cx="6190280" cy="3160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Google Shape;306;p13">
              <a:extLst>
                <a:ext uri="{FF2B5EF4-FFF2-40B4-BE49-F238E27FC236}">
                  <a16:creationId xmlns:a16="http://schemas.microsoft.com/office/drawing/2014/main" id="{9E41C518-2F15-F44E-B8AA-594B86BCB1B5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9618" t="4345" r="4469" b="7053"/>
            <a:stretch/>
          </p:blipFill>
          <p:spPr>
            <a:xfrm>
              <a:off x="6637770" y="1861090"/>
              <a:ext cx="6169152" cy="302753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" name="Picture 3" descr="c050015g">
            <a:extLst>
              <a:ext uri="{FF2B5EF4-FFF2-40B4-BE49-F238E27FC236}">
                <a16:creationId xmlns:a16="http://schemas.microsoft.com/office/drawing/2014/main" id="{D16C512F-5BFD-9142-8433-BE8301196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900" y="2826302"/>
            <a:ext cx="1680974" cy="156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B358E3EB-BF0C-BF4A-8DF7-2DEDF6B1F5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85" t="14519"/>
          <a:stretch/>
        </p:blipFill>
        <p:spPr bwMode="auto">
          <a:xfrm>
            <a:off x="3955530" y="2921554"/>
            <a:ext cx="1957336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E8A9E5-A283-B847-B3E2-6E524908AE66}"/>
              </a:ext>
            </a:extLst>
          </p:cNvPr>
          <p:cNvSpPr txBox="1"/>
          <p:nvPr/>
        </p:nvSpPr>
        <p:spPr>
          <a:xfrm>
            <a:off x="3916154" y="2572333"/>
            <a:ext cx="1957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3D physics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73DDA0-347E-CB49-AF21-48574CBFEF6F}"/>
              </a:ext>
            </a:extLst>
          </p:cNvPr>
          <p:cNvSpPr txBox="1"/>
          <p:nvPr/>
        </p:nvSpPr>
        <p:spPr>
          <a:xfrm>
            <a:off x="9452526" y="2438814"/>
            <a:ext cx="1957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Ecology</a:t>
            </a:r>
          </a:p>
        </p:txBody>
      </p:sp>
      <p:sp>
        <p:nvSpPr>
          <p:cNvPr id="4" name="Curved Down Arrow 3">
            <a:extLst>
              <a:ext uri="{FF2B5EF4-FFF2-40B4-BE49-F238E27FC236}">
                <a16:creationId xmlns:a16="http://schemas.microsoft.com/office/drawing/2014/main" id="{7942221C-746B-E440-91C6-1655B13FD19D}"/>
              </a:ext>
            </a:extLst>
          </p:cNvPr>
          <p:cNvSpPr/>
          <p:nvPr/>
        </p:nvSpPr>
        <p:spPr>
          <a:xfrm>
            <a:off x="5541013" y="2020059"/>
            <a:ext cx="1792224" cy="654140"/>
          </a:xfrm>
          <a:prstGeom prst="curved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Curved Down Arrow 17">
            <a:extLst>
              <a:ext uri="{FF2B5EF4-FFF2-40B4-BE49-F238E27FC236}">
                <a16:creationId xmlns:a16="http://schemas.microsoft.com/office/drawing/2014/main" id="{DFACB1A1-CA0A-9B4E-96C9-D1AE154D0473}"/>
              </a:ext>
            </a:extLst>
          </p:cNvPr>
          <p:cNvSpPr/>
          <p:nvPr/>
        </p:nvSpPr>
        <p:spPr>
          <a:xfrm flipH="1">
            <a:off x="8118904" y="2023638"/>
            <a:ext cx="1792224" cy="654140"/>
          </a:xfrm>
          <a:prstGeom prst="curved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7FCBBC-5B47-D340-B0E6-B6660A5E4A76}"/>
              </a:ext>
            </a:extLst>
          </p:cNvPr>
          <p:cNvSpPr txBox="1"/>
          <p:nvPr/>
        </p:nvSpPr>
        <p:spPr>
          <a:xfrm>
            <a:off x="93160" y="636309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2C6E456-A6CA-8D4C-8502-E8CB86DBB5F9}" type="slidenum">
              <a:rPr lang="en-US" smtClean="0">
                <a:solidFill>
                  <a:schemeClr val="bg1"/>
                </a:solidFill>
              </a:rPr>
              <a:t>11</a:t>
            </a:fld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67BE50C-280E-264D-9F21-4798733D4972}"/>
              </a:ext>
            </a:extLst>
          </p:cNvPr>
          <p:cNvGrpSpPr/>
          <p:nvPr/>
        </p:nvGrpSpPr>
        <p:grpSpPr>
          <a:xfrm>
            <a:off x="103765" y="3875091"/>
            <a:ext cx="9717472" cy="2982909"/>
            <a:chOff x="103765" y="3875091"/>
            <a:chExt cx="9717472" cy="298290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1138272-FF8E-7749-A275-939368587E40}"/>
                </a:ext>
              </a:extLst>
            </p:cNvPr>
            <p:cNvGrpSpPr/>
            <p:nvPr/>
          </p:nvGrpSpPr>
          <p:grpSpPr>
            <a:xfrm>
              <a:off x="2480398" y="5283564"/>
              <a:ext cx="7340839" cy="1574436"/>
              <a:chOff x="2480398" y="5283564"/>
              <a:chExt cx="7340839" cy="1574436"/>
            </a:xfrm>
          </p:grpSpPr>
          <p:sp>
            <p:nvSpPr>
              <p:cNvPr id="20" name="Google Shape;307;p13">
                <a:extLst>
                  <a:ext uri="{FF2B5EF4-FFF2-40B4-BE49-F238E27FC236}">
                    <a16:creationId xmlns:a16="http://schemas.microsoft.com/office/drawing/2014/main" id="{8D69F2FE-94F0-D34D-88D1-7BF43027FB47}"/>
                  </a:ext>
                </a:extLst>
              </p:cNvPr>
              <p:cNvSpPr txBox="1"/>
              <p:nvPr/>
            </p:nvSpPr>
            <p:spPr>
              <a:xfrm>
                <a:off x="3065537" y="5460207"/>
                <a:ext cx="6755700" cy="3692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Global hydrology: Yang, </a:t>
                </a:r>
                <a:r>
                  <a:rPr lang="en-US" sz="1800" b="1" dirty="0" err="1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Gentine</a:t>
                </a:r>
                <a:r>
                  <a:rPr lang="en-US" sz="1800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et al. 2019, </a:t>
                </a:r>
                <a:r>
                  <a:rPr lang="en-US" sz="1800" i="1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ERL</a:t>
                </a:r>
                <a:endParaRPr sz="18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B64800F4-3D3F-FC4C-A4C3-CA03D0F651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80398" y="5283564"/>
                <a:ext cx="2624060" cy="1574436"/>
              </a:xfrm>
              <a:prstGeom prst="rect">
                <a:avLst/>
              </a:prstGeom>
            </p:spPr>
          </p:pic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56464A8-14F2-1443-9E8C-77F98B5C1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3765" y="3875091"/>
              <a:ext cx="2951167" cy="2592614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C570674-1FB5-4548-8A3D-30BB13EC6DDA}"/>
              </a:ext>
            </a:extLst>
          </p:cNvPr>
          <p:cNvSpPr txBox="1"/>
          <p:nvPr/>
        </p:nvSpPr>
        <p:spPr>
          <a:xfrm>
            <a:off x="6705204" y="3335623"/>
            <a:ext cx="21515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1-D physics only</a:t>
            </a:r>
          </a:p>
        </p:txBody>
      </p:sp>
    </p:spTree>
    <p:extLst>
      <p:ext uri="{BB962C8B-B14F-4D97-AF65-F5344CB8AC3E}">
        <p14:creationId xmlns:p14="http://schemas.microsoft.com/office/powerpoint/2010/main" val="90531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276" y="55235"/>
            <a:ext cx="11353800" cy="13255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CN" sz="3600" b="1" dirty="0"/>
              <a:t>Understanding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complex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systems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is often complicated by a lack of </a:t>
            </a:r>
            <a:r>
              <a:rPr lang="en-US" sz="3600" b="1" dirty="0"/>
              <a:t>data: “Data Poor”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C737F6-061D-9743-9561-96274C92B1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98" y="1986327"/>
            <a:ext cx="5195847" cy="327738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355D219-7835-6E4C-84DE-FE0D44746BCD}"/>
              </a:ext>
            </a:extLst>
          </p:cNvPr>
          <p:cNvSpPr/>
          <p:nvPr/>
        </p:nvSpPr>
        <p:spPr>
          <a:xfrm>
            <a:off x="556099" y="2338085"/>
            <a:ext cx="3437168" cy="243761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A7743C1-860E-A845-A0AB-EBF0F21BE1A3}"/>
              </a:ext>
            </a:extLst>
          </p:cNvPr>
          <p:cNvSpPr txBox="1">
            <a:spLocks/>
          </p:cNvSpPr>
          <p:nvPr/>
        </p:nvSpPr>
        <p:spPr>
          <a:xfrm>
            <a:off x="5845944" y="1605065"/>
            <a:ext cx="6280407" cy="9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u="sng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D03747B-9912-F145-BC05-9359A3175ED1}"/>
              </a:ext>
            </a:extLst>
          </p:cNvPr>
          <p:cNvSpPr txBox="1">
            <a:spLocks/>
          </p:cNvSpPr>
          <p:nvPr/>
        </p:nvSpPr>
        <p:spPr>
          <a:xfrm>
            <a:off x="5896580" y="2085184"/>
            <a:ext cx="5739321" cy="32773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Physics Guided ML</a:t>
            </a:r>
          </a:p>
          <a:p>
            <a:pPr lvl="1"/>
            <a:r>
              <a:rPr lang="en-US" sz="2000" dirty="0"/>
              <a:t>Hydrology and Snow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ML-based data products w/ uncertainty</a:t>
            </a:r>
          </a:p>
          <a:p>
            <a:pPr lvl="1"/>
            <a:r>
              <a:rPr lang="en-US" sz="2000" b="1" dirty="0"/>
              <a:t>Air-sea CO</a:t>
            </a:r>
            <a:r>
              <a:rPr lang="en-US" sz="2000" b="1" baseline="-25000" dirty="0"/>
              <a:t>2</a:t>
            </a:r>
            <a:r>
              <a:rPr lang="en-US" sz="2000" b="1" dirty="0"/>
              <a:t> Flux</a:t>
            </a:r>
          </a:p>
          <a:p>
            <a:pPr marL="457200" lvl="1" indent="0">
              <a:buNone/>
            </a:pPr>
            <a:endParaRPr lang="en-US" sz="2400" dirty="0"/>
          </a:p>
          <a:p>
            <a:pPr lvl="1"/>
            <a:r>
              <a:rPr lang="en-US" sz="2000" dirty="0"/>
              <a:t>Soil Carbon </a:t>
            </a:r>
          </a:p>
          <a:p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4CA5B1-D0BA-E144-9FC0-EF1A0FE5E3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0" r="49261"/>
          <a:stretch/>
        </p:blipFill>
        <p:spPr>
          <a:xfrm>
            <a:off x="6098755" y="4141868"/>
            <a:ext cx="528677" cy="4319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A02D17-711F-F34F-B649-82ECADF01D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23631"/>
          <a:stretch/>
        </p:blipFill>
        <p:spPr>
          <a:xfrm>
            <a:off x="6086961" y="2502801"/>
            <a:ext cx="520974" cy="4319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2B2214-3781-AE48-A2A0-9DC47CB4B3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23631"/>
          <a:stretch/>
        </p:blipFill>
        <p:spPr>
          <a:xfrm>
            <a:off x="6106458" y="4831768"/>
            <a:ext cx="520974" cy="4319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E15842E-57A3-804F-AE07-C1E7750187C7}"/>
              </a:ext>
            </a:extLst>
          </p:cNvPr>
          <p:cNvSpPr txBox="1"/>
          <p:nvPr/>
        </p:nvSpPr>
        <p:spPr>
          <a:xfrm>
            <a:off x="93160" y="636309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2C6E456-A6CA-8D4C-8502-E8CB86DBB5F9}" type="slidenum">
              <a:rPr lang="en-US" smtClean="0">
                <a:solidFill>
                  <a:schemeClr val="bg1"/>
                </a:solidFill>
              </a:rPr>
              <a:t>12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2" name="Google Shape;213;p9">
            <a:extLst>
              <a:ext uri="{FF2B5EF4-FFF2-40B4-BE49-F238E27FC236}">
                <a16:creationId xmlns:a16="http://schemas.microsoft.com/office/drawing/2014/main" id="{260AFFD4-A93F-DA4E-8125-2B7458FAB96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041" b="4374"/>
          <a:stretch/>
        </p:blipFill>
        <p:spPr>
          <a:xfrm>
            <a:off x="8894133" y="4270780"/>
            <a:ext cx="3232218" cy="17744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7782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"/>
          <p:cNvSpPr txBox="1"/>
          <p:nvPr/>
        </p:nvSpPr>
        <p:spPr>
          <a:xfrm>
            <a:off x="5554210" y="4643531"/>
            <a:ext cx="5033933" cy="479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Predict 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pCO</a:t>
            </a:r>
            <a:r>
              <a:rPr lang="en-US" sz="2800" b="0" i="0" u="none" strike="noStrike" cap="none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everywhere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8" name="Google Shape;208;p9" descr="ARMS_FinalDraft_fig_23Mar2016_test_Page_2.jpg"/>
          <p:cNvPicPr preferRelativeResize="0"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l="24279" t="20132" r="26839" b="63753"/>
          <a:stretch/>
        </p:blipFill>
        <p:spPr>
          <a:xfrm>
            <a:off x="-31253" y="3890570"/>
            <a:ext cx="4641630" cy="235912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9"/>
          <p:cNvSpPr txBox="1"/>
          <p:nvPr/>
        </p:nvSpPr>
        <p:spPr>
          <a:xfrm>
            <a:off x="940699" y="5939583"/>
            <a:ext cx="3077033" cy="307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Landschutzer</a:t>
            </a:r>
            <a:r>
              <a:rPr lang="en-US" sz="1400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et al.(2014), GBC 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10" name="Google Shape;210;p9"/>
          <p:cNvSpPr txBox="1"/>
          <p:nvPr/>
        </p:nvSpPr>
        <p:spPr>
          <a:xfrm>
            <a:off x="5279920" y="1235828"/>
            <a:ext cx="6329694" cy="2111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 an off-the-shelf Neural Network</a:t>
            </a:r>
            <a:endParaRPr dirty="0"/>
          </a:p>
        </p:txBody>
      </p:sp>
      <p:sp>
        <p:nvSpPr>
          <p:cNvPr id="211" name="Google Shape;211;p9"/>
          <p:cNvSpPr/>
          <p:nvPr/>
        </p:nvSpPr>
        <p:spPr>
          <a:xfrm>
            <a:off x="4405585" y="2315187"/>
            <a:ext cx="1166405" cy="55279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9"/>
          <p:cNvSpPr/>
          <p:nvPr/>
        </p:nvSpPr>
        <p:spPr>
          <a:xfrm rot="10800000">
            <a:off x="4305136" y="5386793"/>
            <a:ext cx="1158687" cy="55279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42B1E89-1EF3-F14A-B7FE-55E60D7C341D}"/>
              </a:ext>
            </a:extLst>
          </p:cNvPr>
          <p:cNvGrpSpPr/>
          <p:nvPr/>
        </p:nvGrpSpPr>
        <p:grpSpPr>
          <a:xfrm>
            <a:off x="743559" y="1449526"/>
            <a:ext cx="3471314" cy="2205815"/>
            <a:chOff x="1209548" y="1447737"/>
            <a:chExt cx="3471314" cy="2205815"/>
          </a:xfrm>
        </p:grpSpPr>
        <p:pic>
          <p:nvPicPr>
            <p:cNvPr id="213" name="Google Shape;213;p9"/>
            <p:cNvPicPr preferRelativeResize="0"/>
            <p:nvPr/>
          </p:nvPicPr>
          <p:blipFill rotWithShape="1">
            <a:blip r:embed="rId4">
              <a:alphaModFix/>
            </a:blip>
            <a:srcRect l="4041" b="4374"/>
            <a:stretch/>
          </p:blipFill>
          <p:spPr>
            <a:xfrm>
              <a:off x="1209548" y="1447737"/>
              <a:ext cx="3471314" cy="22058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4" name="Google Shape;214;p9"/>
            <p:cNvSpPr txBox="1"/>
            <p:nvPr/>
          </p:nvSpPr>
          <p:spPr>
            <a:xfrm>
              <a:off x="2617365" y="3238175"/>
              <a:ext cx="1989145" cy="30777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pCO</a:t>
              </a:r>
              <a:r>
                <a:rPr lang="en-US" sz="1400" baseline="-250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r>
                <a:rPr lang="en-US" sz="1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June 2016</a:t>
              </a:r>
              <a:endParaRPr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2B141C6-FB05-084C-8441-500C348F73BE}"/>
              </a:ext>
            </a:extLst>
          </p:cNvPr>
          <p:cNvGrpSpPr/>
          <p:nvPr/>
        </p:nvGrpSpPr>
        <p:grpSpPr>
          <a:xfrm>
            <a:off x="5704453" y="1835430"/>
            <a:ext cx="3790679" cy="2414730"/>
            <a:chOff x="6566821" y="1871818"/>
            <a:chExt cx="3790679" cy="2414730"/>
          </a:xfrm>
        </p:grpSpPr>
        <p:grpSp>
          <p:nvGrpSpPr>
            <p:cNvPr id="159" name="Google Shape;159;p9"/>
            <p:cNvGrpSpPr/>
            <p:nvPr/>
          </p:nvGrpSpPr>
          <p:grpSpPr>
            <a:xfrm>
              <a:off x="6566821" y="1871818"/>
              <a:ext cx="3790679" cy="2414730"/>
              <a:chOff x="7151438" y="2091781"/>
              <a:chExt cx="3790679" cy="2414730"/>
            </a:xfrm>
          </p:grpSpPr>
          <p:grpSp>
            <p:nvGrpSpPr>
              <p:cNvPr id="160" name="Google Shape;160;p9"/>
              <p:cNvGrpSpPr/>
              <p:nvPr/>
            </p:nvGrpSpPr>
            <p:grpSpPr>
              <a:xfrm>
                <a:off x="7393562" y="2112098"/>
                <a:ext cx="3449199" cy="2138031"/>
                <a:chOff x="5877055" y="2778241"/>
                <a:chExt cx="3449199" cy="2138031"/>
              </a:xfrm>
            </p:grpSpPr>
            <p:sp>
              <p:nvSpPr>
                <p:cNvPr id="161" name="Google Shape;161;p9"/>
                <p:cNvSpPr txBox="1"/>
                <p:nvPr/>
              </p:nvSpPr>
              <p:spPr>
                <a:xfrm>
                  <a:off x="5911588" y="2778241"/>
                  <a:ext cx="724061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2400"/>
                    <a:buFont typeface="Calibri"/>
                    <a:buNone/>
                  </a:pPr>
                  <a:r>
                    <a:rPr lang="en-US" sz="2400" b="0" i="0" u="none" strike="noStrike" cap="non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SST</a:t>
                  </a:r>
                  <a:endParaRPr/>
                </a:p>
              </p:txBody>
            </p:sp>
            <p:sp>
              <p:nvSpPr>
                <p:cNvPr id="162" name="Google Shape;162;p9"/>
                <p:cNvSpPr/>
                <p:nvPr/>
              </p:nvSpPr>
              <p:spPr>
                <a:xfrm>
                  <a:off x="7608597" y="3169187"/>
                  <a:ext cx="291946" cy="291946"/>
                </a:xfrm>
                <a:prstGeom prst="ellipse">
                  <a:avLst/>
                </a:prstGeom>
                <a:solidFill>
                  <a:schemeClr val="accent2"/>
                </a:solidFill>
                <a:ln w="12700" cap="flat" cmpd="sng">
                  <a:solidFill>
                    <a:srgbClr val="42719B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" name="Google Shape;163;p9"/>
                <p:cNvSpPr/>
                <p:nvPr/>
              </p:nvSpPr>
              <p:spPr>
                <a:xfrm>
                  <a:off x="7608597" y="3576146"/>
                  <a:ext cx="291946" cy="291946"/>
                </a:xfrm>
                <a:prstGeom prst="ellipse">
                  <a:avLst/>
                </a:prstGeom>
                <a:solidFill>
                  <a:schemeClr val="accent2"/>
                </a:solidFill>
                <a:ln w="12700" cap="flat" cmpd="sng">
                  <a:solidFill>
                    <a:srgbClr val="42719B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4" name="Google Shape;164;p9"/>
                <p:cNvSpPr/>
                <p:nvPr/>
              </p:nvSpPr>
              <p:spPr>
                <a:xfrm>
                  <a:off x="7608597" y="4010835"/>
                  <a:ext cx="291946" cy="291946"/>
                </a:xfrm>
                <a:prstGeom prst="ellipse">
                  <a:avLst/>
                </a:prstGeom>
                <a:solidFill>
                  <a:schemeClr val="accent2"/>
                </a:solidFill>
                <a:ln w="12700" cap="flat" cmpd="sng">
                  <a:solidFill>
                    <a:srgbClr val="42719B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" name="Google Shape;165;p9"/>
                <p:cNvSpPr/>
                <p:nvPr/>
              </p:nvSpPr>
              <p:spPr>
                <a:xfrm>
                  <a:off x="7608597" y="4451250"/>
                  <a:ext cx="291946" cy="291946"/>
                </a:xfrm>
                <a:prstGeom prst="ellipse">
                  <a:avLst/>
                </a:prstGeom>
                <a:solidFill>
                  <a:schemeClr val="accent2"/>
                </a:solidFill>
                <a:ln w="12700" cap="flat" cmpd="sng">
                  <a:solidFill>
                    <a:srgbClr val="42719B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6" name="Google Shape;166;p9"/>
                <p:cNvSpPr/>
                <p:nvPr/>
              </p:nvSpPr>
              <p:spPr>
                <a:xfrm>
                  <a:off x="6622439" y="4237812"/>
                  <a:ext cx="291946" cy="291946"/>
                </a:xfrm>
                <a:prstGeom prst="ellipse">
                  <a:avLst/>
                </a:prstGeom>
                <a:solidFill>
                  <a:schemeClr val="accent2"/>
                </a:solidFill>
                <a:ln w="12700" cap="flat" cmpd="sng">
                  <a:solidFill>
                    <a:srgbClr val="42719B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7" name="Google Shape;167;p9"/>
                <p:cNvSpPr/>
                <p:nvPr/>
              </p:nvSpPr>
              <p:spPr>
                <a:xfrm>
                  <a:off x="6622439" y="3759089"/>
                  <a:ext cx="291946" cy="291946"/>
                </a:xfrm>
                <a:prstGeom prst="ellipse">
                  <a:avLst/>
                </a:prstGeom>
                <a:solidFill>
                  <a:schemeClr val="accent2"/>
                </a:solidFill>
                <a:ln w="12700" cap="flat" cmpd="sng">
                  <a:solidFill>
                    <a:srgbClr val="42719B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8" name="Google Shape;168;p9"/>
                <p:cNvSpPr/>
                <p:nvPr/>
              </p:nvSpPr>
              <p:spPr>
                <a:xfrm>
                  <a:off x="6622439" y="3280365"/>
                  <a:ext cx="291946" cy="291946"/>
                </a:xfrm>
                <a:prstGeom prst="ellipse">
                  <a:avLst/>
                </a:prstGeom>
                <a:solidFill>
                  <a:schemeClr val="accent2"/>
                </a:solidFill>
                <a:ln w="12700" cap="flat" cmpd="sng">
                  <a:solidFill>
                    <a:srgbClr val="42719B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169" name="Google Shape;169;p9"/>
                <p:cNvCxnSpPr/>
                <p:nvPr/>
              </p:nvCxnSpPr>
              <p:spPr>
                <a:xfrm rot="10800000" flipH="1">
                  <a:off x="6995221" y="3378461"/>
                  <a:ext cx="563515" cy="81336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stealth" w="lg" len="lg"/>
                </a:ln>
              </p:spPr>
            </p:cxnSp>
            <p:cxnSp>
              <p:nvCxnSpPr>
                <p:cNvPr id="170" name="Google Shape;170;p9"/>
                <p:cNvCxnSpPr/>
                <p:nvPr/>
              </p:nvCxnSpPr>
              <p:spPr>
                <a:xfrm>
                  <a:off x="6958156" y="3561863"/>
                  <a:ext cx="610365" cy="135765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stealth" w="lg" len="lg"/>
                </a:ln>
              </p:spPr>
            </p:cxnSp>
            <p:cxnSp>
              <p:nvCxnSpPr>
                <p:cNvPr id="171" name="Google Shape;171;p9"/>
                <p:cNvCxnSpPr/>
                <p:nvPr/>
              </p:nvCxnSpPr>
              <p:spPr>
                <a:xfrm>
                  <a:off x="6932697" y="3609215"/>
                  <a:ext cx="656777" cy="446284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stealth" w="lg" len="lg"/>
                </a:ln>
              </p:spPr>
            </p:cxnSp>
            <p:cxnSp>
              <p:nvCxnSpPr>
                <p:cNvPr id="172" name="Google Shape;172;p9"/>
                <p:cNvCxnSpPr/>
                <p:nvPr/>
              </p:nvCxnSpPr>
              <p:spPr>
                <a:xfrm>
                  <a:off x="6890089" y="3629745"/>
                  <a:ext cx="699225" cy="866875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stealth" w="lg" len="lg"/>
                </a:ln>
              </p:spPr>
            </p:cxnSp>
            <p:cxnSp>
              <p:nvCxnSpPr>
                <p:cNvPr id="173" name="Google Shape;173;p9"/>
                <p:cNvCxnSpPr/>
                <p:nvPr/>
              </p:nvCxnSpPr>
              <p:spPr>
                <a:xfrm rot="10800000" flipH="1">
                  <a:off x="6916144" y="3458237"/>
                  <a:ext cx="653711" cy="424355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stealth" w="lg" len="lg"/>
                </a:ln>
              </p:spPr>
            </p:cxnSp>
            <p:cxnSp>
              <p:nvCxnSpPr>
                <p:cNvPr id="174" name="Google Shape;174;p9"/>
                <p:cNvCxnSpPr/>
                <p:nvPr/>
              </p:nvCxnSpPr>
              <p:spPr>
                <a:xfrm rot="10800000" flipH="1">
                  <a:off x="6958156" y="3778595"/>
                  <a:ext cx="602181" cy="138234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stealth" w="lg" len="lg"/>
                </a:ln>
              </p:spPr>
            </p:cxnSp>
            <p:cxnSp>
              <p:nvCxnSpPr>
                <p:cNvPr id="175" name="Google Shape;175;p9"/>
                <p:cNvCxnSpPr/>
                <p:nvPr/>
              </p:nvCxnSpPr>
              <p:spPr>
                <a:xfrm>
                  <a:off x="6966789" y="3969580"/>
                  <a:ext cx="573862" cy="154701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stealth" w="lg" len="lg"/>
                </a:ln>
              </p:spPr>
            </p:cxnSp>
            <p:cxnSp>
              <p:nvCxnSpPr>
                <p:cNvPr id="176" name="Google Shape;176;p9"/>
                <p:cNvCxnSpPr/>
                <p:nvPr/>
              </p:nvCxnSpPr>
              <p:spPr>
                <a:xfrm>
                  <a:off x="6936421" y="4049443"/>
                  <a:ext cx="634583" cy="504612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stealth" w="lg" len="lg"/>
                </a:ln>
              </p:spPr>
            </p:cxnSp>
            <p:cxnSp>
              <p:nvCxnSpPr>
                <p:cNvPr id="177" name="Google Shape;177;p9"/>
                <p:cNvCxnSpPr/>
                <p:nvPr/>
              </p:nvCxnSpPr>
              <p:spPr>
                <a:xfrm rot="10800000" flipH="1">
                  <a:off x="6914385" y="3561864"/>
                  <a:ext cx="689071" cy="674376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stealth" w="lg" len="lg"/>
                </a:ln>
              </p:spPr>
            </p:cxnSp>
            <p:cxnSp>
              <p:nvCxnSpPr>
                <p:cNvPr id="178" name="Google Shape;178;p9"/>
                <p:cNvCxnSpPr/>
                <p:nvPr/>
              </p:nvCxnSpPr>
              <p:spPr>
                <a:xfrm rot="10800000" flipH="1">
                  <a:off x="6951091" y="3871925"/>
                  <a:ext cx="652525" cy="440172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stealth" w="lg" len="lg"/>
                </a:ln>
              </p:spPr>
            </p:cxnSp>
            <p:cxnSp>
              <p:nvCxnSpPr>
                <p:cNvPr id="179" name="Google Shape;179;p9"/>
                <p:cNvCxnSpPr/>
                <p:nvPr/>
              </p:nvCxnSpPr>
              <p:spPr>
                <a:xfrm rot="10800000" flipH="1">
                  <a:off x="6973237" y="4210600"/>
                  <a:ext cx="598305" cy="182645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stealth" w="lg" len="lg"/>
                </a:ln>
              </p:spPr>
            </p:cxnSp>
            <p:cxnSp>
              <p:nvCxnSpPr>
                <p:cNvPr id="180" name="Google Shape;180;p9"/>
                <p:cNvCxnSpPr/>
                <p:nvPr/>
              </p:nvCxnSpPr>
              <p:spPr>
                <a:xfrm>
                  <a:off x="6973237" y="4496620"/>
                  <a:ext cx="587099" cy="110406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stealth" w="lg" len="lg"/>
                </a:ln>
              </p:spPr>
            </p:cxnSp>
            <p:sp>
              <p:nvSpPr>
                <p:cNvPr id="181" name="Google Shape;181;p9"/>
                <p:cNvSpPr/>
                <p:nvPr/>
              </p:nvSpPr>
              <p:spPr>
                <a:xfrm>
                  <a:off x="8305785" y="3732862"/>
                  <a:ext cx="291946" cy="291946"/>
                </a:xfrm>
                <a:prstGeom prst="ellipse">
                  <a:avLst/>
                </a:prstGeom>
                <a:solidFill>
                  <a:schemeClr val="accent2"/>
                </a:solidFill>
                <a:ln w="12700" cap="flat" cmpd="sng">
                  <a:solidFill>
                    <a:srgbClr val="42719B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182" name="Google Shape;182;p9"/>
                <p:cNvCxnSpPr/>
                <p:nvPr/>
              </p:nvCxnSpPr>
              <p:spPr>
                <a:xfrm>
                  <a:off x="7900543" y="3382124"/>
                  <a:ext cx="376617" cy="375151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stealth" w="lg" len="lg"/>
                </a:ln>
              </p:spPr>
            </p:cxnSp>
            <p:cxnSp>
              <p:nvCxnSpPr>
                <p:cNvPr id="183" name="Google Shape;183;p9"/>
                <p:cNvCxnSpPr/>
                <p:nvPr/>
              </p:nvCxnSpPr>
              <p:spPr>
                <a:xfrm>
                  <a:off x="7932853" y="3747152"/>
                  <a:ext cx="358813" cy="131683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stealth" w="lg" len="lg"/>
                </a:ln>
              </p:spPr>
            </p:cxnSp>
            <p:sp>
              <p:nvSpPr>
                <p:cNvPr id="184" name="Google Shape;184;p9"/>
                <p:cNvSpPr txBox="1"/>
                <p:nvPr/>
              </p:nvSpPr>
              <p:spPr>
                <a:xfrm>
                  <a:off x="5877055" y="3757275"/>
                  <a:ext cx="1007356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2400"/>
                    <a:buFont typeface="Calibri"/>
                    <a:buNone/>
                  </a:pPr>
                  <a:r>
                    <a:rPr lang="en-US" sz="2400" b="0" i="0" u="none" strike="noStrike" cap="non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MLD</a:t>
                  </a:r>
                  <a:endParaRPr/>
                </a:p>
              </p:txBody>
            </p:sp>
            <p:sp>
              <p:nvSpPr>
                <p:cNvPr id="185" name="Google Shape;185;p9"/>
                <p:cNvSpPr txBox="1"/>
                <p:nvPr/>
              </p:nvSpPr>
              <p:spPr>
                <a:xfrm>
                  <a:off x="5912210" y="3276023"/>
                  <a:ext cx="724061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2400"/>
                    <a:buFont typeface="Calibri"/>
                    <a:buNone/>
                  </a:pPr>
                  <a:r>
                    <a:rPr lang="en-US" sz="2400" b="0" i="0" u="none" strike="noStrike" cap="non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SSS</a:t>
                  </a:r>
                  <a:endParaRPr/>
                </a:p>
              </p:txBody>
            </p:sp>
            <p:sp>
              <p:nvSpPr>
                <p:cNvPr id="186" name="Google Shape;186;p9"/>
                <p:cNvSpPr txBox="1"/>
                <p:nvPr/>
              </p:nvSpPr>
              <p:spPr>
                <a:xfrm>
                  <a:off x="5959213" y="4236240"/>
                  <a:ext cx="724061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2400"/>
                    <a:buFont typeface="Calibri"/>
                    <a:buNone/>
                  </a:pPr>
                  <a:r>
                    <a:rPr lang="en-US" sz="2400" b="0" i="0" u="none" strike="noStrike" cap="non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Chl</a:t>
                  </a:r>
                  <a:endParaRPr sz="24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8" name="Google Shape;188;p9"/>
                <p:cNvSpPr/>
                <p:nvPr/>
              </p:nvSpPr>
              <p:spPr>
                <a:xfrm>
                  <a:off x="6622439" y="2881159"/>
                  <a:ext cx="291946" cy="291946"/>
                </a:xfrm>
                <a:prstGeom prst="ellipse">
                  <a:avLst/>
                </a:prstGeom>
                <a:solidFill>
                  <a:schemeClr val="accent2"/>
                </a:solidFill>
                <a:ln w="12700" cap="flat" cmpd="sng">
                  <a:solidFill>
                    <a:srgbClr val="42719B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9" name="Google Shape;189;p9"/>
                <p:cNvSpPr/>
                <p:nvPr/>
              </p:nvSpPr>
              <p:spPr>
                <a:xfrm>
                  <a:off x="6635649" y="4624326"/>
                  <a:ext cx="291946" cy="291946"/>
                </a:xfrm>
                <a:prstGeom prst="ellipse">
                  <a:avLst/>
                </a:prstGeom>
                <a:solidFill>
                  <a:schemeClr val="accent2"/>
                </a:solidFill>
                <a:ln w="12700" cap="flat" cmpd="sng">
                  <a:solidFill>
                    <a:srgbClr val="42719B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190" name="Google Shape;190;p9"/>
                <p:cNvCxnSpPr/>
                <p:nvPr/>
              </p:nvCxnSpPr>
              <p:spPr>
                <a:xfrm rot="10800000" flipH="1">
                  <a:off x="6914385" y="3486026"/>
                  <a:ext cx="691374" cy="1138300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stealth" w="lg" len="lg"/>
                </a:ln>
              </p:spPr>
            </p:cxnSp>
            <p:cxnSp>
              <p:nvCxnSpPr>
                <p:cNvPr id="191" name="Google Shape;191;p9"/>
                <p:cNvCxnSpPr/>
                <p:nvPr/>
              </p:nvCxnSpPr>
              <p:spPr>
                <a:xfrm rot="10800000" flipH="1">
                  <a:off x="6958156" y="3916830"/>
                  <a:ext cx="700007" cy="770724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stealth" w="lg" len="lg"/>
                </a:ln>
              </p:spPr>
            </p:cxnSp>
            <p:cxnSp>
              <p:nvCxnSpPr>
                <p:cNvPr id="192" name="Google Shape;192;p9"/>
                <p:cNvCxnSpPr/>
                <p:nvPr/>
              </p:nvCxnSpPr>
              <p:spPr>
                <a:xfrm rot="10800000" flipH="1">
                  <a:off x="6973237" y="4312097"/>
                  <a:ext cx="658844" cy="431099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stealth" w="lg" len="lg"/>
                </a:ln>
              </p:spPr>
            </p:cxnSp>
            <p:cxnSp>
              <p:nvCxnSpPr>
                <p:cNvPr id="193" name="Google Shape;193;p9"/>
                <p:cNvCxnSpPr/>
                <p:nvPr/>
              </p:nvCxnSpPr>
              <p:spPr>
                <a:xfrm rot="10800000" flipH="1">
                  <a:off x="6973237" y="4706009"/>
                  <a:ext cx="630219" cy="107055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stealth" w="lg" len="lg"/>
                </a:ln>
              </p:spPr>
            </p:cxnSp>
            <p:cxnSp>
              <p:nvCxnSpPr>
                <p:cNvPr id="194" name="Google Shape;194;p9"/>
                <p:cNvCxnSpPr/>
                <p:nvPr/>
              </p:nvCxnSpPr>
              <p:spPr>
                <a:xfrm>
                  <a:off x="6972377" y="3017717"/>
                  <a:ext cx="631079" cy="288308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stealth" w="lg" len="lg"/>
                </a:ln>
              </p:spPr>
            </p:cxnSp>
            <p:cxnSp>
              <p:nvCxnSpPr>
                <p:cNvPr id="195" name="Google Shape;195;p9"/>
                <p:cNvCxnSpPr/>
                <p:nvPr/>
              </p:nvCxnSpPr>
              <p:spPr>
                <a:xfrm>
                  <a:off x="6974330" y="3086114"/>
                  <a:ext cx="683833" cy="498803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stealth" w="lg" len="lg"/>
                </a:ln>
              </p:spPr>
            </p:cxnSp>
            <p:cxnSp>
              <p:nvCxnSpPr>
                <p:cNvPr id="196" name="Google Shape;196;p9"/>
                <p:cNvCxnSpPr/>
                <p:nvPr/>
              </p:nvCxnSpPr>
              <p:spPr>
                <a:xfrm>
                  <a:off x="6936421" y="3162977"/>
                  <a:ext cx="695660" cy="852722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stealth" w="lg" len="lg"/>
                </a:ln>
              </p:spPr>
            </p:cxnSp>
            <p:cxnSp>
              <p:nvCxnSpPr>
                <p:cNvPr id="197" name="Google Shape;197;p9"/>
                <p:cNvCxnSpPr/>
                <p:nvPr/>
              </p:nvCxnSpPr>
              <p:spPr>
                <a:xfrm>
                  <a:off x="6878429" y="3201293"/>
                  <a:ext cx="746807" cy="1233884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stealth" w="lg" len="lg"/>
                </a:ln>
              </p:spPr>
            </p:cxnSp>
            <p:sp>
              <p:nvSpPr>
                <p:cNvPr id="198" name="Google Shape;198;p9"/>
                <p:cNvSpPr txBox="1"/>
                <p:nvPr/>
              </p:nvSpPr>
              <p:spPr>
                <a:xfrm>
                  <a:off x="8510539" y="3646227"/>
                  <a:ext cx="815715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2400"/>
                    <a:buFont typeface="Calibri"/>
                    <a:buNone/>
                  </a:pPr>
                  <a:r>
                    <a:rPr lang="en-US" sz="2400" b="0" i="0" u="none" strike="noStrike" cap="non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pCO</a:t>
                  </a:r>
                  <a:r>
                    <a:rPr lang="en-US" sz="2400" b="0" i="0" u="none" strike="noStrike" cap="none" baseline="-250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2</a:t>
                  </a:r>
                  <a:endParaRPr sz="24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199" name="Google Shape;199;p9"/>
                <p:cNvCxnSpPr/>
                <p:nvPr/>
              </p:nvCxnSpPr>
              <p:spPr>
                <a:xfrm rot="10800000" flipH="1">
                  <a:off x="7911962" y="3969580"/>
                  <a:ext cx="358813" cy="159727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stealth" w="lg" len="lg"/>
                </a:ln>
              </p:spPr>
            </p:cxnSp>
            <p:cxnSp>
              <p:nvCxnSpPr>
                <p:cNvPr id="200" name="Google Shape;200;p9"/>
                <p:cNvCxnSpPr/>
                <p:nvPr/>
              </p:nvCxnSpPr>
              <p:spPr>
                <a:xfrm rot="10800000" flipH="1">
                  <a:off x="7886971" y="4049443"/>
                  <a:ext cx="427934" cy="523903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stealth" w="lg" len="lg"/>
                </a:ln>
              </p:spPr>
            </p:cxnSp>
          </p:grpSp>
          <p:sp>
            <p:nvSpPr>
              <p:cNvPr id="201" name="Google Shape;201;p9"/>
              <p:cNvSpPr txBox="1"/>
              <p:nvPr/>
            </p:nvSpPr>
            <p:spPr>
              <a:xfrm>
                <a:off x="7392541" y="2112098"/>
                <a:ext cx="724061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Calibri"/>
                  <a:buNone/>
                </a:pPr>
                <a:r>
                  <a:rPr lang="en-US" sz="24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SST</a:t>
                </a:r>
                <a:endParaRPr/>
              </a:p>
            </p:txBody>
          </p:sp>
          <p:sp>
            <p:nvSpPr>
              <p:cNvPr id="202" name="Google Shape;202;p9"/>
              <p:cNvSpPr txBox="1"/>
              <p:nvPr/>
            </p:nvSpPr>
            <p:spPr>
              <a:xfrm>
                <a:off x="7358008" y="3091132"/>
                <a:ext cx="1007356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Calibri"/>
                  <a:buNone/>
                </a:pPr>
                <a:r>
                  <a:rPr lang="en-US" sz="24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MLD</a:t>
                </a:r>
                <a:endParaRPr/>
              </a:p>
            </p:txBody>
          </p:sp>
          <p:sp>
            <p:nvSpPr>
              <p:cNvPr id="203" name="Google Shape;203;p9"/>
              <p:cNvSpPr txBox="1"/>
              <p:nvPr/>
            </p:nvSpPr>
            <p:spPr>
              <a:xfrm>
                <a:off x="7393163" y="2609880"/>
                <a:ext cx="724061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Calibri"/>
                  <a:buNone/>
                </a:pPr>
                <a:r>
                  <a:rPr lang="en-US" sz="24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SSS</a:t>
                </a:r>
                <a:endParaRPr/>
              </a:p>
            </p:txBody>
          </p:sp>
          <p:sp>
            <p:nvSpPr>
              <p:cNvPr id="204" name="Google Shape;204;p9"/>
              <p:cNvSpPr txBox="1"/>
              <p:nvPr/>
            </p:nvSpPr>
            <p:spPr>
              <a:xfrm>
                <a:off x="7151438" y="3634777"/>
                <a:ext cx="1156894" cy="3077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Calibri"/>
                  <a:buNone/>
                </a:pPr>
                <a:r>
                  <a:rPr lang="en-US" b="0" i="0" u="none" strike="noStrike" cap="none" dirty="0">
                    <a:solidFill>
                      <a:schemeClr val="dk1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Chlorophyll</a:t>
                </a:r>
                <a:endParaRPr b="0" i="0" u="none" strike="noStrike" cap="none" dirty="0">
                  <a:solidFill>
                    <a:schemeClr val="dk1"/>
                  </a:solidFill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" name="Google Shape;205;p9"/>
              <p:cNvSpPr txBox="1"/>
              <p:nvPr/>
            </p:nvSpPr>
            <p:spPr>
              <a:xfrm>
                <a:off x="7266195" y="4020242"/>
                <a:ext cx="815715" cy="3077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Calibri"/>
                  <a:buNone/>
                </a:pPr>
                <a:r>
                  <a:rPr lang="en-US" b="0" i="0" u="none" strike="noStrike" cap="none" dirty="0">
                    <a:solidFill>
                      <a:schemeClr val="dk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rPr>
                  <a:t>pCO</a:t>
                </a:r>
                <a:r>
                  <a:rPr lang="en-US" b="0" i="0" u="none" strike="noStrike" cap="none" baseline="-25000" dirty="0">
                    <a:solidFill>
                      <a:schemeClr val="dk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rPr>
                  <a:t>2</a:t>
                </a:r>
                <a:r>
                  <a:rPr lang="en-US" b="0" i="0" u="none" strike="noStrike" cap="none" baseline="30000" dirty="0">
                    <a:solidFill>
                      <a:schemeClr val="dk1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rPr>
                  <a:t>atm</a:t>
                </a:r>
                <a:endParaRPr b="0" i="0" u="none" strike="noStrike" cap="none" baseline="30000" dirty="0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06" name="Google Shape;206;p9"/>
              <p:cNvSpPr txBox="1"/>
              <p:nvPr/>
            </p:nvSpPr>
            <p:spPr>
              <a:xfrm>
                <a:off x="10126402" y="2965094"/>
                <a:ext cx="815715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Calibri"/>
                  <a:buNone/>
                </a:pPr>
                <a:r>
                  <a:rPr lang="en-US" sz="24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pCO</a:t>
                </a:r>
                <a:r>
                  <a:rPr lang="en-US" sz="2400" b="0" i="0" u="none" strike="noStrike" cap="none" baseline="-250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</a:t>
                </a:r>
                <a:endParaRPr sz="2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" name="Google Shape;207;p9"/>
              <p:cNvSpPr/>
              <p:nvPr/>
            </p:nvSpPr>
            <p:spPr>
              <a:xfrm>
                <a:off x="7170539" y="2091781"/>
                <a:ext cx="3717691" cy="2414730"/>
              </a:xfrm>
              <a:prstGeom prst="rect">
                <a:avLst/>
              </a:prstGeom>
              <a:noFill/>
              <a:ln w="50800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6D1DE4D-FDFC-1D4A-910F-E47A7598C89D}"/>
                </a:ext>
              </a:extLst>
            </p:cNvPr>
            <p:cNvSpPr txBox="1"/>
            <p:nvPr/>
          </p:nvSpPr>
          <p:spPr>
            <a:xfrm>
              <a:off x="6772370" y="1995053"/>
              <a:ext cx="646487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Temp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410C378-661A-0341-9C13-7335B625BFBD}"/>
                </a:ext>
              </a:extLst>
            </p:cNvPr>
            <p:cNvSpPr txBox="1"/>
            <p:nvPr/>
          </p:nvSpPr>
          <p:spPr>
            <a:xfrm>
              <a:off x="6813856" y="2461232"/>
              <a:ext cx="646487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Salt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5ACEF76-EBED-3349-9C94-BFCD1EAD34C8}"/>
                </a:ext>
              </a:extLst>
            </p:cNvPr>
            <p:cNvSpPr txBox="1"/>
            <p:nvPr/>
          </p:nvSpPr>
          <p:spPr>
            <a:xfrm>
              <a:off x="6658402" y="2896539"/>
              <a:ext cx="876308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Depth</a:t>
              </a:r>
              <a:r>
                <a:rPr lang="en-US" baseline="-25000" dirty="0" err="1"/>
                <a:t>mix</a:t>
              </a:r>
              <a:endParaRPr lang="en-US" baseline="-25000" dirty="0"/>
            </a:p>
          </p:txBody>
        </p:sp>
      </p:grpSp>
      <p:pic>
        <p:nvPicPr>
          <p:cNvPr id="64" name="Picture 63">
            <a:extLst>
              <a:ext uri="{FF2B5EF4-FFF2-40B4-BE49-F238E27FC236}">
                <a16:creationId xmlns:a16="http://schemas.microsoft.com/office/drawing/2014/main" id="{EC024D06-86BB-E44A-AB8B-60163940DF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1927" y="4314544"/>
            <a:ext cx="2261193" cy="1176933"/>
          </a:xfrm>
          <a:prstGeom prst="rect">
            <a:avLst/>
          </a:prstGeom>
        </p:spPr>
      </p:pic>
      <p:sp>
        <p:nvSpPr>
          <p:cNvPr id="65" name="Google Shape;278;p10">
            <a:extLst>
              <a:ext uri="{FF2B5EF4-FFF2-40B4-BE49-F238E27FC236}">
                <a16:creationId xmlns:a16="http://schemas.microsoft.com/office/drawing/2014/main" id="{86ACD56F-0383-3A42-B00F-F5C51DD3116D}"/>
              </a:ext>
            </a:extLst>
          </p:cNvPr>
          <p:cNvSpPr txBox="1"/>
          <p:nvPr/>
        </p:nvSpPr>
        <p:spPr>
          <a:xfrm>
            <a:off x="124649" y="3728425"/>
            <a:ext cx="5033933" cy="95406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How are the uncertainties structured? </a:t>
            </a:r>
            <a:endParaRPr dirty="0">
              <a:solidFill>
                <a:srgbClr val="FFFF00"/>
              </a:solidFill>
            </a:endParaRPr>
          </a:p>
        </p:txBody>
      </p:sp>
      <p:sp>
        <p:nvSpPr>
          <p:cNvPr id="67" name="Google Shape;155;p9">
            <a:extLst>
              <a:ext uri="{FF2B5EF4-FFF2-40B4-BE49-F238E27FC236}">
                <a16:creationId xmlns:a16="http://schemas.microsoft.com/office/drawing/2014/main" id="{74103E57-347E-7143-A255-69C7A10DCC4D}"/>
              </a:ext>
            </a:extLst>
          </p:cNvPr>
          <p:cNvSpPr txBox="1">
            <a:spLocks/>
          </p:cNvSpPr>
          <p:nvPr/>
        </p:nvSpPr>
        <p:spPr>
          <a:xfrm>
            <a:off x="394846" y="36655"/>
            <a:ext cx="11921055" cy="13255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85E"/>
              </a:buClr>
              <a:buSzPts val="5400"/>
              <a:buFont typeface="Verdana"/>
              <a:buNone/>
              <a:defRPr sz="5400" b="0" i="0" u="none" strike="noStrike" cap="none">
                <a:solidFill>
                  <a:srgbClr val="1B285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</a:pPr>
            <a:r>
              <a:rPr lang="en-US" sz="3200" b="1" dirty="0"/>
              <a:t>Status Quo: Apply existing ML to extrapolate</a:t>
            </a:r>
            <a:endParaRPr lang="en-US" sz="3200" b="1" i="1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3C21EBA-4DF8-8446-91D8-11581FF01C35}"/>
              </a:ext>
            </a:extLst>
          </p:cNvPr>
          <p:cNvSpPr txBox="1"/>
          <p:nvPr/>
        </p:nvSpPr>
        <p:spPr>
          <a:xfrm>
            <a:off x="93160" y="636309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2C6E456-A6CA-8D4C-8502-E8CB86DBB5F9}" type="slidenum">
              <a:rPr lang="en-US" smtClean="0">
                <a:solidFill>
                  <a:schemeClr val="bg1"/>
                </a:solidFill>
              </a:rPr>
              <a:t>13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2B2FA4-9B65-AD4C-817A-E2B6BBD0C3FB}"/>
              </a:ext>
            </a:extLst>
          </p:cNvPr>
          <p:cNvSpPr txBox="1"/>
          <p:nvPr/>
        </p:nvSpPr>
        <p:spPr>
          <a:xfrm>
            <a:off x="5554210" y="5401578"/>
            <a:ext cx="5221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3. Calculate CO</a:t>
            </a:r>
            <a:r>
              <a:rPr lang="en-US" sz="28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flux</a:t>
            </a:r>
          </a:p>
        </p:txBody>
      </p:sp>
      <p:sp>
        <p:nvSpPr>
          <p:cNvPr id="6" name="Bent Arrow 5">
            <a:extLst>
              <a:ext uri="{FF2B5EF4-FFF2-40B4-BE49-F238E27FC236}">
                <a16:creationId xmlns:a16="http://schemas.microsoft.com/office/drawing/2014/main" id="{4BCF8A49-E048-AE41-8318-557A0418A91E}"/>
              </a:ext>
            </a:extLst>
          </p:cNvPr>
          <p:cNvSpPr/>
          <p:nvPr/>
        </p:nvSpPr>
        <p:spPr>
          <a:xfrm rot="5400000">
            <a:off x="9873379" y="3194929"/>
            <a:ext cx="964483" cy="1013806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34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" grpId="0"/>
      <p:bldP spid="209" grpId="0"/>
      <p:bldP spid="210" grpId="0"/>
      <p:bldP spid="211" grpId="0" animBg="1"/>
      <p:bldP spid="212" grpId="0" animBg="1"/>
      <p:bldP spid="65" grpId="0" animBg="1"/>
      <p:bldP spid="5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C0BEBBB3-7010-1A43-8AB2-A705AEFBD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108" y="142926"/>
            <a:ext cx="11575414" cy="1325563"/>
          </a:xfrm>
        </p:spPr>
        <p:txBody>
          <a:bodyPr>
            <a:normAutofit fontScale="90000"/>
          </a:bodyPr>
          <a:lstStyle/>
          <a:p>
            <a:r>
              <a:rPr lang="en-US" sz="3200" b="1" dirty="0"/>
              <a:t>Earth System Models provide ample simulated data with which ML uncertainties can be evaluated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15C35E3F-345F-0040-8340-04D6CE743DA8}"/>
              </a:ext>
            </a:extLst>
          </p:cNvPr>
          <p:cNvSpPr/>
          <p:nvPr/>
        </p:nvSpPr>
        <p:spPr>
          <a:xfrm>
            <a:off x="5863321" y="2777365"/>
            <a:ext cx="1072057" cy="55279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6246481-FC29-4F48-84D7-E57FFDFB8113}"/>
              </a:ext>
            </a:extLst>
          </p:cNvPr>
          <p:cNvGrpSpPr/>
          <p:nvPr/>
        </p:nvGrpSpPr>
        <p:grpSpPr>
          <a:xfrm>
            <a:off x="439108" y="1358743"/>
            <a:ext cx="5317115" cy="4691923"/>
            <a:chOff x="20667" y="-27295"/>
            <a:chExt cx="5755346" cy="545692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C55483E-7F52-4041-94C6-80BF8E793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667" y="-27295"/>
              <a:ext cx="5755346" cy="545692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B252C29-33BF-F74F-A0D6-81953D2BD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62564" y="3757146"/>
              <a:ext cx="2877672" cy="16212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B0E7B58-EBAF-044F-9FDA-FE52ED5AB0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2476" y="1902320"/>
            <a:ext cx="4442273" cy="23121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8A6C5B-7397-974C-91A1-EE390ACDC27B}"/>
              </a:ext>
            </a:extLst>
          </p:cNvPr>
          <p:cNvSpPr txBox="1"/>
          <p:nvPr/>
        </p:nvSpPr>
        <p:spPr>
          <a:xfrm>
            <a:off x="7172603" y="1428586"/>
            <a:ext cx="4182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Ocean pCO</a:t>
            </a:r>
            <a:r>
              <a:rPr lang="en-US" sz="2400" b="1" i="1" baseline="-25000" dirty="0"/>
              <a:t>2</a:t>
            </a:r>
            <a:r>
              <a:rPr lang="en-US" sz="2400" b="1" i="1" dirty="0"/>
              <a:t> model output</a:t>
            </a:r>
            <a:r>
              <a:rPr lang="en-US" sz="2400" b="1" i="1" baseline="-25000" dirty="0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528841-4438-E844-B822-1D59F740E846}"/>
              </a:ext>
            </a:extLst>
          </p:cNvPr>
          <p:cNvSpPr/>
          <p:nvPr/>
        </p:nvSpPr>
        <p:spPr>
          <a:xfrm>
            <a:off x="5955049" y="4574122"/>
            <a:ext cx="625523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4 Large Ensembles (CESM, </a:t>
            </a:r>
            <a:r>
              <a:rPr lang="en-US" sz="2000" dirty="0" err="1"/>
              <a:t>CanESM</a:t>
            </a:r>
            <a:r>
              <a:rPr lang="en-US" sz="2000" dirty="0"/>
              <a:t>, GFDL, MPI)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25 members x 4 = 100 members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1985-2016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EC7401-4F93-6441-A937-A96E2F8CC397}"/>
              </a:ext>
            </a:extLst>
          </p:cNvPr>
          <p:cNvSpPr txBox="1"/>
          <p:nvPr/>
        </p:nvSpPr>
        <p:spPr>
          <a:xfrm>
            <a:off x="93160" y="636309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2C6E456-A6CA-8D4C-8502-E8CB86DBB5F9}" type="slidenum">
              <a:rPr lang="en-US" smtClean="0">
                <a:solidFill>
                  <a:schemeClr val="bg1"/>
                </a:solidFill>
              </a:rPr>
              <a:t>14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32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6D2BB-B0B6-A541-9BBE-F24F3F9A4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326" y="49196"/>
            <a:ext cx="11864673" cy="1086587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Using ESMs to test skill of ML extrapolation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F0C257D-485E-D444-933B-B1E0094E2636}"/>
              </a:ext>
            </a:extLst>
          </p:cNvPr>
          <p:cNvCxnSpPr>
            <a:cxnSpLocks/>
          </p:cNvCxnSpPr>
          <p:nvPr/>
        </p:nvCxnSpPr>
        <p:spPr>
          <a:xfrm flipH="1">
            <a:off x="5102783" y="4953606"/>
            <a:ext cx="1690806" cy="0"/>
          </a:xfrm>
          <a:prstGeom prst="line">
            <a:avLst/>
          </a:prstGeom>
          <a:ln w="76200"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C43DEB6-57CB-B34A-AA9E-C6DFA0B6B986}"/>
              </a:ext>
            </a:extLst>
          </p:cNvPr>
          <p:cNvCxnSpPr/>
          <p:nvPr/>
        </p:nvCxnSpPr>
        <p:spPr>
          <a:xfrm>
            <a:off x="5042695" y="1647519"/>
            <a:ext cx="1630018" cy="0"/>
          </a:xfrm>
          <a:prstGeom prst="line">
            <a:avLst/>
          </a:prstGeom>
          <a:ln w="76200">
            <a:prstDash val="sysDot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8EA58465-D614-B04F-9089-65A1C7605CCA}"/>
              </a:ext>
            </a:extLst>
          </p:cNvPr>
          <p:cNvSpPr txBox="1"/>
          <p:nvPr/>
        </p:nvSpPr>
        <p:spPr>
          <a:xfrm>
            <a:off x="4843854" y="1250081"/>
            <a:ext cx="1766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</a:rPr>
              <a:t>x100 members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3D2F6A1-8AC9-2A49-AFB8-152C99EEB536}"/>
              </a:ext>
            </a:extLst>
          </p:cNvPr>
          <p:cNvSpPr txBox="1"/>
          <p:nvPr/>
        </p:nvSpPr>
        <p:spPr>
          <a:xfrm>
            <a:off x="4664705" y="1729994"/>
            <a:ext cx="2929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1. Sample model member as SOCAT monthly pCO</a:t>
            </a:r>
            <a:r>
              <a:rPr lang="en-US" sz="1600" baseline="-25000" dirty="0">
                <a:solidFill>
                  <a:srgbClr val="002060"/>
                </a:solidFill>
              </a:rPr>
              <a:t>2 </a:t>
            </a:r>
            <a:r>
              <a:rPr lang="en-US" sz="1600" dirty="0">
                <a:solidFill>
                  <a:srgbClr val="002060"/>
                </a:solidFill>
              </a:rPr>
              <a:t>product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1D7061B-3899-1D44-BDBD-ADEB916C3DC8}"/>
              </a:ext>
            </a:extLst>
          </p:cNvPr>
          <p:cNvSpPr txBox="1"/>
          <p:nvPr/>
        </p:nvSpPr>
        <p:spPr>
          <a:xfrm>
            <a:off x="7490238" y="2967879"/>
            <a:ext cx="2247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2. Train, evaluate, test reconstruction method at sampled locations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288445-7A2C-C442-95BD-674E57BBF36F}"/>
              </a:ext>
            </a:extLst>
          </p:cNvPr>
          <p:cNvSpPr txBox="1"/>
          <p:nvPr/>
        </p:nvSpPr>
        <p:spPr>
          <a:xfrm>
            <a:off x="5042695" y="3771605"/>
            <a:ext cx="23346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3. Estimate monthly varying pCO</a:t>
            </a:r>
            <a:r>
              <a:rPr lang="en-US" sz="1600" baseline="-25000" dirty="0">
                <a:solidFill>
                  <a:srgbClr val="002060"/>
                </a:solidFill>
              </a:rPr>
              <a:t>2 </a:t>
            </a:r>
            <a:r>
              <a:rPr lang="en-US" sz="1600" dirty="0">
                <a:solidFill>
                  <a:srgbClr val="002060"/>
                </a:solidFill>
              </a:rPr>
              <a:t>on global scale using trained model, calculate flux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0FA06E9-3B63-2D4D-9542-B34437A91233}"/>
              </a:ext>
            </a:extLst>
          </p:cNvPr>
          <p:cNvSpPr txBox="1"/>
          <p:nvPr/>
        </p:nvSpPr>
        <p:spPr>
          <a:xfrm>
            <a:off x="2126967" y="2936016"/>
            <a:ext cx="32266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4. Statistically compare reconstructed CO</a:t>
            </a:r>
            <a:r>
              <a:rPr lang="en-US" sz="1600" baseline="-25000" dirty="0">
                <a:solidFill>
                  <a:srgbClr val="002060"/>
                </a:solidFill>
              </a:rPr>
              <a:t>2</a:t>
            </a:r>
            <a:r>
              <a:rPr lang="en-US" sz="1600" dirty="0">
                <a:solidFill>
                  <a:srgbClr val="002060"/>
                </a:solidFill>
              </a:rPr>
              <a:t> flux to model truth. Each spatial point is temporally decomposed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9902EFA-3E92-DC47-BEE7-24529D054322}"/>
              </a:ext>
            </a:extLst>
          </p:cNvPr>
          <p:cNvCxnSpPr/>
          <p:nvPr/>
        </p:nvCxnSpPr>
        <p:spPr>
          <a:xfrm flipV="1">
            <a:off x="1981200" y="3042455"/>
            <a:ext cx="0" cy="1011105"/>
          </a:xfrm>
          <a:prstGeom prst="line">
            <a:avLst/>
          </a:prstGeom>
          <a:ln w="7620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CFC6AD0-DF4B-C14A-B826-AA06A510582E}"/>
              </a:ext>
            </a:extLst>
          </p:cNvPr>
          <p:cNvCxnSpPr/>
          <p:nvPr/>
        </p:nvCxnSpPr>
        <p:spPr>
          <a:xfrm flipV="1">
            <a:off x="10008151" y="2931959"/>
            <a:ext cx="0" cy="1011105"/>
          </a:xfrm>
          <a:prstGeom prst="line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F47D33DF-789C-D849-B443-5EFE2DB7DF36}"/>
              </a:ext>
            </a:extLst>
          </p:cNvPr>
          <p:cNvSpPr txBox="1"/>
          <p:nvPr/>
        </p:nvSpPr>
        <p:spPr>
          <a:xfrm>
            <a:off x="5205517" y="5018889"/>
            <a:ext cx="1766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</a:rPr>
              <a:t>x100 members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F29D7E3-B5A8-DC41-8E0D-19F1BEA05786}"/>
              </a:ext>
            </a:extLst>
          </p:cNvPr>
          <p:cNvSpPr txBox="1"/>
          <p:nvPr/>
        </p:nvSpPr>
        <p:spPr>
          <a:xfrm>
            <a:off x="7264587" y="4196916"/>
            <a:ext cx="37080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>
                <a:solidFill>
                  <a:srgbClr val="002060"/>
                </a:solidFill>
              </a:rPr>
              <a:t>Apply Machine Learning Algorithms</a:t>
            </a:r>
          </a:p>
          <a:p>
            <a:pPr algn="ctr"/>
            <a:r>
              <a:rPr lang="en-US" sz="1600" dirty="0">
                <a:solidFill>
                  <a:srgbClr val="002060"/>
                </a:solidFill>
              </a:rPr>
              <a:t>Neural Network </a:t>
            </a:r>
          </a:p>
          <a:p>
            <a:pPr algn="ctr"/>
            <a:r>
              <a:rPr lang="en-US" sz="1600" dirty="0" err="1">
                <a:solidFill>
                  <a:srgbClr val="002060"/>
                </a:solidFill>
              </a:rPr>
              <a:t>eXtreme</a:t>
            </a:r>
            <a:r>
              <a:rPr lang="en-US" sz="1600" dirty="0">
                <a:solidFill>
                  <a:srgbClr val="002060"/>
                </a:solidFill>
              </a:rPr>
              <a:t> Gradient Boost</a:t>
            </a:r>
          </a:p>
          <a:p>
            <a:pPr algn="ctr"/>
            <a:r>
              <a:rPr lang="en-US" sz="1600" dirty="0">
                <a:solidFill>
                  <a:srgbClr val="002060"/>
                </a:solidFill>
              </a:rPr>
              <a:t>Random Forest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FE608B-F965-F749-BE79-DFD60D7C6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5905" y="1129124"/>
            <a:ext cx="3098800" cy="1612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536CCE-FBC5-BE48-A62A-B17D3559F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3056" y="4195957"/>
            <a:ext cx="3098800" cy="16129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80C34DC-7729-BC45-93E6-291C4B6F60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9200" y="1034464"/>
            <a:ext cx="3098800" cy="16129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005AD45-8DB7-0B4B-BE25-50D1184D3E1E}"/>
              </a:ext>
            </a:extLst>
          </p:cNvPr>
          <p:cNvSpPr txBox="1"/>
          <p:nvPr/>
        </p:nvSpPr>
        <p:spPr>
          <a:xfrm>
            <a:off x="2298968" y="850391"/>
            <a:ext cx="1766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</a:rPr>
              <a:t>CESM 002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ED66B05-D357-824F-971E-E0ED023BD150}"/>
              </a:ext>
            </a:extLst>
          </p:cNvPr>
          <p:cNvSpPr txBox="1"/>
          <p:nvPr/>
        </p:nvSpPr>
        <p:spPr>
          <a:xfrm>
            <a:off x="2224228" y="5808857"/>
            <a:ext cx="1766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</a:rPr>
              <a:t>reconstruction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0C68B53-D8E6-BB4C-B090-EB2FB7A06838}"/>
              </a:ext>
            </a:extLst>
          </p:cNvPr>
          <p:cNvSpPr/>
          <p:nvPr/>
        </p:nvSpPr>
        <p:spPr>
          <a:xfrm>
            <a:off x="7336172" y="4122622"/>
            <a:ext cx="3595302" cy="119524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509DF5-6828-B94D-9CAC-12D0DD11A497}"/>
              </a:ext>
            </a:extLst>
          </p:cNvPr>
          <p:cNvSpPr txBox="1"/>
          <p:nvPr/>
        </p:nvSpPr>
        <p:spPr>
          <a:xfrm>
            <a:off x="8308734" y="5451687"/>
            <a:ext cx="339883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Gloege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McKinley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 in review </a:t>
            </a:r>
          </a:p>
          <a:p>
            <a:pPr algn="r"/>
            <a:r>
              <a:rPr lang="en-US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Stammel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McKinley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et al. in review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6438833-44C3-FB47-ABA9-3C258AEE3F32}"/>
              </a:ext>
            </a:extLst>
          </p:cNvPr>
          <p:cNvSpPr txBox="1"/>
          <p:nvPr/>
        </p:nvSpPr>
        <p:spPr>
          <a:xfrm>
            <a:off x="93160" y="636309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2C6E456-A6CA-8D4C-8502-E8CB86DBB5F9}" type="slidenum">
              <a:rPr lang="en-US" smtClean="0">
                <a:solidFill>
                  <a:schemeClr val="bg1"/>
                </a:solidFill>
              </a:rPr>
              <a:t>15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28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0" grpId="0"/>
      <p:bldP spid="31" grpId="0"/>
      <p:bldP spid="33" grpId="0"/>
      <p:bldP spid="38" grpId="0"/>
      <p:bldP spid="40" grpId="0"/>
      <p:bldP spid="32" grpId="0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6C9B5-4B70-1346-A5B0-DBF73DB84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016" y="224608"/>
            <a:ext cx="1154023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Neural Network</a:t>
            </a:r>
            <a:r>
              <a:rPr lang="zh-CN" alt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>
                <a:solidFill>
                  <a:srgbClr val="002060"/>
                </a:solidFill>
              </a:rPr>
              <a:t>bias is small globally, but large where data are most sparse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13" name="Content Placeholder 9">
            <a:extLst>
              <a:ext uri="{FF2B5EF4-FFF2-40B4-BE49-F238E27FC236}">
                <a16:creationId xmlns:a16="http://schemas.microsoft.com/office/drawing/2014/main" id="{862D44EF-ACBC-3A4F-91A9-72CFEC0EA4CF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34"/>
          <a:stretch/>
        </p:blipFill>
        <p:spPr>
          <a:xfrm>
            <a:off x="1625601" y="1935973"/>
            <a:ext cx="8269514" cy="3525837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C756E3-EE6A-FB42-B15A-C0318F1A915C}"/>
              </a:ext>
            </a:extLst>
          </p:cNvPr>
          <p:cNvSpPr/>
          <p:nvPr/>
        </p:nvSpPr>
        <p:spPr>
          <a:xfrm>
            <a:off x="1625600" y="1499513"/>
            <a:ext cx="363294" cy="2080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A5A61D-2E99-6E4D-BB2E-648E1810B118}"/>
              </a:ext>
            </a:extLst>
          </p:cNvPr>
          <p:cNvSpPr/>
          <p:nvPr/>
        </p:nvSpPr>
        <p:spPr>
          <a:xfrm>
            <a:off x="4875290" y="1467403"/>
            <a:ext cx="363294" cy="2080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3AFE34-0773-5B4E-B521-1681F494B755}"/>
              </a:ext>
            </a:extLst>
          </p:cNvPr>
          <p:cNvSpPr/>
          <p:nvPr/>
        </p:nvSpPr>
        <p:spPr>
          <a:xfrm>
            <a:off x="8692693" y="1716457"/>
            <a:ext cx="433631" cy="287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5393C07-D715-6347-A02B-8A7264057558}"/>
              </a:ext>
            </a:extLst>
          </p:cNvPr>
          <p:cNvSpPr/>
          <p:nvPr/>
        </p:nvSpPr>
        <p:spPr>
          <a:xfrm>
            <a:off x="1625600" y="1837935"/>
            <a:ext cx="4615796" cy="324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Global mean bias = -0.01 </a:t>
            </a:r>
            <a:r>
              <a:rPr lang="en-US" sz="2000" dirty="0" err="1">
                <a:solidFill>
                  <a:schemeClr val="tx1"/>
                </a:solidFill>
              </a:rPr>
              <a:t>molC</a:t>
            </a:r>
            <a:r>
              <a:rPr lang="en-US" sz="2000" dirty="0">
                <a:solidFill>
                  <a:schemeClr val="tx1"/>
                </a:solidFill>
              </a:rPr>
              <a:t> m</a:t>
            </a:r>
            <a:r>
              <a:rPr lang="en-US" sz="2000" baseline="30000" dirty="0">
                <a:solidFill>
                  <a:schemeClr val="tx1"/>
                </a:solidFill>
              </a:rPr>
              <a:t>-2</a:t>
            </a:r>
            <a:r>
              <a:rPr lang="en-US" sz="2000" dirty="0">
                <a:solidFill>
                  <a:schemeClr val="tx1"/>
                </a:solidFill>
              </a:rPr>
              <a:t> yr</a:t>
            </a:r>
            <a:r>
              <a:rPr lang="en-US" sz="2000" baseline="30000" dirty="0">
                <a:solidFill>
                  <a:schemeClr val="tx1"/>
                </a:solidFill>
              </a:rPr>
              <a:t>-1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97C22A-A445-9B44-8436-0787B977626C}"/>
              </a:ext>
            </a:extLst>
          </p:cNvPr>
          <p:cNvSpPr txBox="1"/>
          <p:nvPr/>
        </p:nvSpPr>
        <p:spPr>
          <a:xfrm>
            <a:off x="1780071" y="5303256"/>
            <a:ext cx="4114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</a:rPr>
              <a:t>Mean over 100-members and 1985-2016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F343CA-B31B-F645-B1AA-F69A341738E2}"/>
              </a:ext>
            </a:extLst>
          </p:cNvPr>
          <p:cNvSpPr txBox="1"/>
          <p:nvPr/>
        </p:nvSpPr>
        <p:spPr>
          <a:xfrm>
            <a:off x="264472" y="5831487"/>
            <a:ext cx="39136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Gloege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McKinley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 in review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A65E71-F6FA-3640-9E0A-DECCB2F0D9B8}"/>
              </a:ext>
            </a:extLst>
          </p:cNvPr>
          <p:cNvSpPr/>
          <p:nvPr/>
        </p:nvSpPr>
        <p:spPr>
          <a:xfrm>
            <a:off x="5894615" y="1648209"/>
            <a:ext cx="5844496" cy="3604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76D82F-9ABE-964C-AF56-6774469D51E9}"/>
              </a:ext>
            </a:extLst>
          </p:cNvPr>
          <p:cNvSpPr txBox="1"/>
          <p:nvPr/>
        </p:nvSpPr>
        <p:spPr>
          <a:xfrm>
            <a:off x="93160" y="636309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2C6E456-A6CA-8D4C-8502-E8CB86DBB5F9}" type="slidenum">
              <a:rPr lang="en-US" smtClean="0">
                <a:solidFill>
                  <a:schemeClr val="bg1"/>
                </a:solidFill>
              </a:rPr>
              <a:t>16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14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7DFA7-DE6E-214A-B440-7F9F33E13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846" y="212221"/>
            <a:ext cx="11518468" cy="1325563"/>
          </a:xfrm>
        </p:spPr>
        <p:txBody>
          <a:bodyPr>
            <a:noAutofit/>
          </a:bodyPr>
          <a:lstStyle/>
          <a:p>
            <a:r>
              <a:rPr lang="en-US" altLang="zh-CN" sz="3600" b="1" dirty="0"/>
              <a:t>LEAP will develop approaches to quantify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and reduce extrapolation uncertainties</a:t>
            </a:r>
            <a:endParaRPr lang="en-US" sz="36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D79D9E-4B16-9941-A2A2-3DBC637BFA40}"/>
              </a:ext>
            </a:extLst>
          </p:cNvPr>
          <p:cNvSpPr txBox="1"/>
          <p:nvPr/>
        </p:nvSpPr>
        <p:spPr>
          <a:xfrm>
            <a:off x="8768189" y="2833812"/>
            <a:ext cx="2803243" cy="1631216"/>
          </a:xfrm>
          <a:prstGeom prst="rect">
            <a:avLst/>
          </a:prstGeom>
          <a:noFill/>
          <a:ln w="28575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/>
              <a:t>Is this difference meaningful given the uncertainty of the ML-based extrapolation? </a:t>
            </a:r>
            <a:endParaRPr lang="en-US" sz="20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07EE1B-6C0B-B94A-8B4C-4702C0DD7B0C}"/>
              </a:ext>
            </a:extLst>
          </p:cNvPr>
          <p:cNvSpPr txBox="1"/>
          <p:nvPr/>
        </p:nvSpPr>
        <p:spPr>
          <a:xfrm>
            <a:off x="93160" y="636309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2C6E456-A6CA-8D4C-8502-E8CB86DBB5F9}" type="slidenum">
              <a:rPr lang="en-US" smtClean="0">
                <a:solidFill>
                  <a:schemeClr val="bg1"/>
                </a:solidFill>
              </a:rPr>
              <a:t>17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" name="Picture 13">
            <a:extLst>
              <a:ext uri="{FF2B5EF4-FFF2-40B4-BE49-F238E27FC236}">
                <a16:creationId xmlns:a16="http://schemas.microsoft.com/office/drawing/2014/main" id="{601136D1-AA93-774D-BAA1-33C88BFA96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7" b="76086"/>
          <a:stretch/>
        </p:blipFill>
        <p:spPr bwMode="auto">
          <a:xfrm>
            <a:off x="23612" y="1908379"/>
            <a:ext cx="3789300" cy="191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>
            <a:extLst>
              <a:ext uri="{FF2B5EF4-FFF2-40B4-BE49-F238E27FC236}">
                <a16:creationId xmlns:a16="http://schemas.microsoft.com/office/drawing/2014/main" id="{2943720A-7D61-AA4F-AC05-315856170B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" t="31660" r="-2229" b="47523"/>
          <a:stretch/>
        </p:blipFill>
        <p:spPr bwMode="auto">
          <a:xfrm>
            <a:off x="94379" y="4228056"/>
            <a:ext cx="3789300" cy="191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46B18E-8FEB-4243-9EBD-0DF31D16EA10}"/>
              </a:ext>
            </a:extLst>
          </p:cNvPr>
          <p:cNvSpPr txBox="1"/>
          <p:nvPr/>
        </p:nvSpPr>
        <p:spPr>
          <a:xfrm>
            <a:off x="394846" y="1646769"/>
            <a:ext cx="3145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ML-based data product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60F7431-EA4B-1A4C-A377-C690EA10A254}"/>
              </a:ext>
            </a:extLst>
          </p:cNvPr>
          <p:cNvSpPr txBox="1"/>
          <p:nvPr/>
        </p:nvSpPr>
        <p:spPr>
          <a:xfrm>
            <a:off x="651214" y="4007938"/>
            <a:ext cx="25535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possible ESM prediction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F77FF54-E4ED-D546-B556-3BDECB660E83}"/>
              </a:ext>
            </a:extLst>
          </p:cNvPr>
          <p:cNvGrpSpPr/>
          <p:nvPr/>
        </p:nvGrpSpPr>
        <p:grpSpPr>
          <a:xfrm>
            <a:off x="3735383" y="2316700"/>
            <a:ext cx="4604599" cy="3576072"/>
            <a:chOff x="3735383" y="2316700"/>
            <a:chExt cx="4604599" cy="3576072"/>
          </a:xfrm>
        </p:grpSpPr>
        <p:pic>
          <p:nvPicPr>
            <p:cNvPr id="19" name="Picture 13">
              <a:extLst>
                <a:ext uri="{FF2B5EF4-FFF2-40B4-BE49-F238E27FC236}">
                  <a16:creationId xmlns:a16="http://schemas.microsoft.com/office/drawing/2014/main" id="{80116D52-BC6F-2D47-BDC9-E02244CAA3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1" t="60268" r="-2845" b="6523"/>
            <a:stretch/>
          </p:blipFill>
          <p:spPr bwMode="auto">
            <a:xfrm>
              <a:off x="4439028" y="2837960"/>
              <a:ext cx="3900954" cy="3054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7F1AF12-1C37-5C46-9A80-5B2CFF30CE6B}"/>
                </a:ext>
              </a:extLst>
            </p:cNvPr>
            <p:cNvSpPr txBox="1"/>
            <p:nvPr/>
          </p:nvSpPr>
          <p:spPr>
            <a:xfrm>
              <a:off x="5097558" y="2526796"/>
              <a:ext cx="25535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Data product - ESM</a:t>
              </a:r>
            </a:p>
          </p:txBody>
        </p:sp>
        <p:sp>
          <p:nvSpPr>
            <p:cNvPr id="14" name="Right Brace 13">
              <a:extLst>
                <a:ext uri="{FF2B5EF4-FFF2-40B4-BE49-F238E27FC236}">
                  <a16:creationId xmlns:a16="http://schemas.microsoft.com/office/drawing/2014/main" id="{DBEDDF11-A504-C64C-AF81-F066E2DBB200}"/>
                </a:ext>
              </a:extLst>
            </p:cNvPr>
            <p:cNvSpPr/>
            <p:nvPr/>
          </p:nvSpPr>
          <p:spPr>
            <a:xfrm>
              <a:off x="3735383" y="2316700"/>
              <a:ext cx="546876" cy="3054813"/>
            </a:xfrm>
            <a:prstGeom prst="rightBrace">
              <a:avLst>
                <a:gd name="adj1" fmla="val 8333"/>
                <a:gd name="adj2" fmla="val 47237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3089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9CAAD-2072-884C-BA67-5071D845F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068" y="366958"/>
            <a:ext cx="11120526" cy="1325563"/>
          </a:xfrm>
        </p:spPr>
        <p:txBody>
          <a:bodyPr>
            <a:normAutofit/>
          </a:bodyPr>
          <a:lstStyle/>
          <a:p>
            <a:r>
              <a:rPr lang="en-US" altLang="zh-CN" sz="3200" b="1" dirty="0"/>
              <a:t>LEAP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will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push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the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limits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of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Machine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Learning</a:t>
            </a:r>
            <a:endParaRPr lang="en-US" sz="3200" b="1" dirty="0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3EC2A086-0664-804B-B1FB-B45016A2CC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3922601"/>
              </p:ext>
            </p:extLst>
          </p:nvPr>
        </p:nvGraphicFramePr>
        <p:xfrm>
          <a:off x="6969203" y="1898371"/>
          <a:ext cx="4797168" cy="32962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1A45B90-F2F6-EB4C-98DC-5AB619E0E027}"/>
              </a:ext>
            </a:extLst>
          </p:cNvPr>
          <p:cNvSpPr txBox="1"/>
          <p:nvPr/>
        </p:nvSpPr>
        <p:spPr>
          <a:xfrm>
            <a:off x="93160" y="636309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2C6E456-A6CA-8D4C-8502-E8CB86DBB5F9}" type="slidenum">
              <a:rPr lang="en-US" smtClean="0">
                <a:solidFill>
                  <a:schemeClr val="bg1"/>
                </a:solidFill>
              </a:rPr>
              <a:t>18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Google Shape;304;p13">
            <a:extLst>
              <a:ext uri="{FF2B5EF4-FFF2-40B4-BE49-F238E27FC236}">
                <a16:creationId xmlns:a16="http://schemas.microsoft.com/office/drawing/2014/main" id="{5178A2D3-F680-0042-B429-083A853EED5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 t="7623" r="9675"/>
          <a:stretch/>
        </p:blipFill>
        <p:spPr>
          <a:xfrm>
            <a:off x="3265427" y="1704693"/>
            <a:ext cx="1647689" cy="1123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05;p13">
            <a:extLst>
              <a:ext uri="{FF2B5EF4-FFF2-40B4-BE49-F238E27FC236}">
                <a16:creationId xmlns:a16="http://schemas.microsoft.com/office/drawing/2014/main" id="{C133D926-15C3-6647-8FF4-D79692C8486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9">
            <a:alphaModFix/>
          </a:blip>
          <a:srcRect b="8053"/>
          <a:stretch/>
        </p:blipFill>
        <p:spPr>
          <a:xfrm>
            <a:off x="4218503" y="1415078"/>
            <a:ext cx="1306616" cy="107691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6D8591-2BD2-314D-81F4-287C370ED7D9}"/>
              </a:ext>
            </a:extLst>
          </p:cNvPr>
          <p:cNvSpPr txBox="1"/>
          <p:nvPr/>
        </p:nvSpPr>
        <p:spPr>
          <a:xfrm>
            <a:off x="815843" y="1983387"/>
            <a:ext cx="2580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/>
              <a:t>More</a:t>
            </a:r>
            <a:r>
              <a:rPr lang="zh-CN" altLang="en-US" sz="1800" b="1" dirty="0"/>
              <a:t> </a:t>
            </a:r>
            <a:r>
              <a:rPr lang="en-US" altLang="zh-CN" sz="1800" b="1" dirty="0"/>
              <a:t>Types</a:t>
            </a:r>
            <a:r>
              <a:rPr lang="zh-CN" altLang="en-US" sz="1800" b="1" dirty="0"/>
              <a:t> </a:t>
            </a:r>
            <a:endParaRPr lang="en-US" altLang="zh-CN" sz="1800" b="1" dirty="0"/>
          </a:p>
          <a:p>
            <a:r>
              <a:rPr lang="en-US" altLang="zh-CN" sz="1800" b="1" dirty="0"/>
              <a:t>of</a:t>
            </a:r>
            <a:r>
              <a:rPr lang="zh-CN" altLang="en-US" sz="1800" b="1" dirty="0"/>
              <a:t> </a:t>
            </a:r>
            <a:r>
              <a:rPr lang="en-US" altLang="zh-CN" sz="1800" b="1" dirty="0"/>
              <a:t>“Data”</a:t>
            </a:r>
            <a:endParaRPr lang="en-US" sz="1800" b="1" dirty="0"/>
          </a:p>
        </p:txBody>
      </p:sp>
      <p:pic>
        <p:nvPicPr>
          <p:cNvPr id="9" name="Google Shape;208;p9" descr="ARMS_FinalDraft_fig_23Mar2016_test_Page_2.jpg">
            <a:extLst>
              <a:ext uri="{FF2B5EF4-FFF2-40B4-BE49-F238E27FC236}">
                <a16:creationId xmlns:a16="http://schemas.microsoft.com/office/drawing/2014/main" id="{B497A9D8-A4ED-CB41-8E77-F4C21E59B8FC}"/>
              </a:ext>
            </a:extLst>
          </p:cNvPr>
          <p:cNvPicPr preferRelativeResize="0"/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l="29447" t="20132" r="29229" b="65560"/>
          <a:stretch/>
        </p:blipFill>
        <p:spPr>
          <a:xfrm>
            <a:off x="3340114" y="4817564"/>
            <a:ext cx="2261193" cy="1176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379096-02BE-314F-A4AF-35604F8879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51541" y="4303412"/>
            <a:ext cx="2261193" cy="117693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768F3F8-5433-0C4C-848F-9EE82400E2D5}"/>
              </a:ext>
            </a:extLst>
          </p:cNvPr>
          <p:cNvCxnSpPr>
            <a:cxnSpLocks/>
          </p:cNvCxnSpPr>
          <p:nvPr/>
        </p:nvCxnSpPr>
        <p:spPr>
          <a:xfrm flipH="1">
            <a:off x="3396386" y="5001366"/>
            <a:ext cx="760830" cy="475005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040257C-381C-CF4D-984F-B4C4C30AAE7A}"/>
              </a:ext>
            </a:extLst>
          </p:cNvPr>
          <p:cNvCxnSpPr>
            <a:cxnSpLocks/>
          </p:cNvCxnSpPr>
          <p:nvPr/>
        </p:nvCxnSpPr>
        <p:spPr>
          <a:xfrm flipH="1">
            <a:off x="3709880" y="5406030"/>
            <a:ext cx="760830" cy="475005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FEC97EB-5C40-0F4B-9047-E0B8B85F80A5}"/>
              </a:ext>
            </a:extLst>
          </p:cNvPr>
          <p:cNvCxnSpPr>
            <a:cxnSpLocks/>
          </p:cNvCxnSpPr>
          <p:nvPr/>
        </p:nvCxnSpPr>
        <p:spPr>
          <a:xfrm flipH="1">
            <a:off x="5205477" y="5416799"/>
            <a:ext cx="760830" cy="475005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0BEE16F-582C-704A-AF6E-3FFF4F8E4547}"/>
              </a:ext>
            </a:extLst>
          </p:cNvPr>
          <p:cNvCxnSpPr>
            <a:cxnSpLocks/>
          </p:cNvCxnSpPr>
          <p:nvPr/>
        </p:nvCxnSpPr>
        <p:spPr>
          <a:xfrm flipH="1">
            <a:off x="3711362" y="4446007"/>
            <a:ext cx="760830" cy="475005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AED3C90-1375-C64D-90A3-7B27CC2E0519}"/>
              </a:ext>
            </a:extLst>
          </p:cNvPr>
          <p:cNvCxnSpPr>
            <a:cxnSpLocks/>
          </p:cNvCxnSpPr>
          <p:nvPr/>
        </p:nvCxnSpPr>
        <p:spPr>
          <a:xfrm flipH="1">
            <a:off x="4450967" y="5446196"/>
            <a:ext cx="760830" cy="475005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12AF3700-1BCC-3C48-B0C1-B6495C18A7E4}"/>
              </a:ext>
            </a:extLst>
          </p:cNvPr>
          <p:cNvSpPr txBox="1"/>
          <p:nvPr/>
        </p:nvSpPr>
        <p:spPr>
          <a:xfrm>
            <a:off x="1185360" y="4796343"/>
            <a:ext cx="1736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b="1" dirty="0"/>
              <a:t>Uncertainty</a:t>
            </a:r>
            <a:r>
              <a:rPr lang="zh-CN" altLang="en-US" sz="1800" b="1" dirty="0"/>
              <a:t> </a:t>
            </a:r>
            <a:endParaRPr lang="en-US" altLang="zh-CN" sz="1800" b="1" dirty="0"/>
          </a:p>
          <a:p>
            <a:r>
              <a:rPr lang="en-US" altLang="zh-CN" sz="1800" b="1" dirty="0"/>
              <a:t>Quantification</a:t>
            </a:r>
            <a:endParaRPr lang="en-US" sz="1800" b="1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2AD637A-A852-4B43-B8F4-F31680EF4A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37252" y="2976392"/>
            <a:ext cx="3356582" cy="122008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2863B867-C445-F042-8732-78D532BDFE7F}"/>
              </a:ext>
            </a:extLst>
          </p:cNvPr>
          <p:cNvSpPr txBox="1"/>
          <p:nvPr/>
        </p:nvSpPr>
        <p:spPr>
          <a:xfrm>
            <a:off x="766800" y="3344316"/>
            <a:ext cx="2158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/>
              <a:t>More</a:t>
            </a:r>
            <a:r>
              <a:rPr lang="zh-CN" altLang="en-US" sz="1800" b="1" dirty="0"/>
              <a:t> </a:t>
            </a:r>
            <a:r>
              <a:rPr lang="en-US" altLang="zh-CN" sz="1800" b="1" dirty="0"/>
              <a:t>Physics</a:t>
            </a:r>
            <a:r>
              <a:rPr lang="zh-CN" altLang="en-US" sz="1800" b="1" dirty="0"/>
              <a:t> </a:t>
            </a:r>
            <a:r>
              <a:rPr lang="en-US" altLang="zh-CN" sz="1800" b="1" dirty="0"/>
              <a:t>as</a:t>
            </a:r>
            <a:r>
              <a:rPr lang="zh-CN" altLang="en-US" sz="1800" b="1" dirty="0"/>
              <a:t> </a:t>
            </a:r>
            <a:r>
              <a:rPr lang="en-US" altLang="zh-CN" sz="1800" b="1" dirty="0"/>
              <a:t>Constraints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8178391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40"/>
          <p:cNvSpPr txBox="1">
            <a:spLocks noGrp="1"/>
          </p:cNvSpPr>
          <p:nvPr>
            <p:ph type="ctrTitle"/>
          </p:nvPr>
        </p:nvSpPr>
        <p:spPr>
          <a:xfrm>
            <a:off x="7389091" y="1935163"/>
            <a:ext cx="4525818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85E"/>
              </a:buClr>
              <a:buSzPts val="5400"/>
              <a:buFont typeface="Verdana"/>
              <a:buNone/>
            </a:pPr>
            <a:r>
              <a:rPr lang="en-US" sz="4400" dirty="0"/>
              <a:t>Questions or Feedback?</a:t>
            </a:r>
            <a:endParaRPr sz="4400" dirty="0"/>
          </a:p>
        </p:txBody>
      </p:sp>
      <p:sp>
        <p:nvSpPr>
          <p:cNvPr id="518" name="Google Shape;518;p40"/>
          <p:cNvSpPr txBox="1">
            <a:spLocks noGrp="1"/>
          </p:cNvSpPr>
          <p:nvPr>
            <p:ph type="subTitle" idx="1"/>
          </p:nvPr>
        </p:nvSpPr>
        <p:spPr>
          <a:xfrm>
            <a:off x="5024775" y="4417925"/>
            <a:ext cx="67542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64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1600" b="1" dirty="0">
                <a:solidFill>
                  <a:srgbClr val="0C343D"/>
                </a:solidFill>
              </a:rPr>
              <a:t>Galen McKinley</a:t>
            </a:r>
            <a:r>
              <a:rPr lang="en-US" sz="1600" dirty="0"/>
              <a:t>, Deputy Director </a:t>
            </a:r>
            <a:endParaRPr sz="1600" dirty="0"/>
          </a:p>
          <a:p>
            <a:pPr marL="457200" lvl="0" indent="-4064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1600" b="1" dirty="0">
                <a:solidFill>
                  <a:srgbClr val="0C343D"/>
                </a:solidFill>
              </a:rPr>
              <a:t>Tian Zheng</a:t>
            </a:r>
            <a:r>
              <a:rPr lang="en-US" sz="1600" dirty="0"/>
              <a:t>, Chief Convergence Officer + Education Director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1928101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D52DD9-FF89-2C4E-89D9-229FA2679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36473" y="717367"/>
            <a:ext cx="7403635" cy="48648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100" b="1" dirty="0">
                <a:solidFill>
                  <a:srgbClr val="0C343D"/>
                </a:solidFill>
              </a:rPr>
              <a:t>Professional Experience </a:t>
            </a:r>
            <a:r>
              <a:rPr lang="en-US" sz="2100" b="1" dirty="0" smtClean="0">
                <a:solidFill>
                  <a:srgbClr val="0C343D"/>
                </a:solidFill>
              </a:rPr>
              <a:t>+ </a:t>
            </a:r>
            <a:r>
              <a:rPr lang="en-US" sz="2100" b="1" dirty="0">
                <a:solidFill>
                  <a:srgbClr val="0C343D"/>
                </a:solidFill>
              </a:rPr>
              <a:t>Education</a:t>
            </a:r>
          </a:p>
          <a:p>
            <a:pPr lvl="1"/>
            <a:r>
              <a:rPr lang="en-US" sz="1800" dirty="0"/>
              <a:t>Professor of Earth + Environmental Sciences, Columbia</a:t>
            </a:r>
          </a:p>
          <a:p>
            <a:pPr lvl="2"/>
            <a:r>
              <a:rPr lang="en-US" sz="1400" dirty="0" smtClean="0"/>
              <a:t>Previously Professor </a:t>
            </a:r>
            <a:r>
              <a:rPr lang="en-US" sz="1400" dirty="0"/>
              <a:t>of Atmospheric </a:t>
            </a:r>
            <a:r>
              <a:rPr lang="en-US" sz="1400" dirty="0" smtClean="0"/>
              <a:t>+ </a:t>
            </a:r>
            <a:r>
              <a:rPr lang="en-US" sz="1400" dirty="0"/>
              <a:t>Oceanic </a:t>
            </a:r>
            <a:r>
              <a:rPr lang="en-US" sz="1400" dirty="0" smtClean="0"/>
              <a:t>Science, </a:t>
            </a:r>
            <a:r>
              <a:rPr lang="en-US" sz="1400" dirty="0"/>
              <a:t>Wisconsin</a:t>
            </a:r>
          </a:p>
          <a:p>
            <a:pPr lvl="1"/>
            <a:r>
              <a:rPr lang="en-US" sz="1800" dirty="0"/>
              <a:t>PhD, Climate Physics + Chemistry, MIT</a:t>
            </a:r>
          </a:p>
          <a:p>
            <a:pPr marL="0" indent="0">
              <a:buNone/>
            </a:pPr>
            <a:endParaRPr lang="en-US" sz="2000" b="1" dirty="0">
              <a:solidFill>
                <a:srgbClr val="0C343D"/>
              </a:solidFill>
            </a:endParaRPr>
          </a:p>
          <a:p>
            <a:pPr marL="0" indent="0">
              <a:buNone/>
            </a:pPr>
            <a:r>
              <a:rPr lang="en-US" sz="2100" b="1" dirty="0">
                <a:solidFill>
                  <a:srgbClr val="0C343D"/>
                </a:solidFill>
              </a:rPr>
              <a:t>Expertise</a:t>
            </a:r>
          </a:p>
          <a:p>
            <a:pPr lvl="1"/>
            <a:r>
              <a:rPr lang="en-US" sz="1800" dirty="0"/>
              <a:t>Ocean carbon cycle, feedbacks with climate</a:t>
            </a:r>
          </a:p>
          <a:p>
            <a:pPr lvl="1"/>
            <a:r>
              <a:rPr lang="en-US" sz="1800" dirty="0"/>
              <a:t>Ocean and climate </a:t>
            </a:r>
            <a:r>
              <a:rPr lang="en-US" sz="1800" dirty="0" smtClean="0"/>
              <a:t>modeling</a:t>
            </a:r>
          </a:p>
          <a:p>
            <a:pPr lvl="1"/>
            <a:r>
              <a:rPr lang="en-US" sz="1800" dirty="0"/>
              <a:t>D</a:t>
            </a:r>
            <a:r>
              <a:rPr lang="en-US" sz="1800" dirty="0" smtClean="0"/>
              <a:t>ata </a:t>
            </a:r>
            <a:r>
              <a:rPr lang="en-US" sz="1800" dirty="0"/>
              <a:t>science </a:t>
            </a:r>
          </a:p>
          <a:p>
            <a:pPr marL="0" indent="0">
              <a:buNone/>
            </a:pPr>
            <a:endParaRPr lang="en-US" sz="2000" b="1" dirty="0">
              <a:solidFill>
                <a:srgbClr val="0C343D"/>
              </a:solidFill>
            </a:endParaRPr>
          </a:p>
          <a:p>
            <a:pPr marL="0" indent="0">
              <a:buNone/>
            </a:pPr>
            <a:r>
              <a:rPr lang="en-US" sz="2100" b="1" dirty="0">
                <a:solidFill>
                  <a:srgbClr val="0C343D"/>
                </a:solidFill>
              </a:rPr>
              <a:t>Synergistic Activities</a:t>
            </a:r>
          </a:p>
          <a:p>
            <a:pPr lvl="1"/>
            <a:r>
              <a:rPr lang="en-US" sz="1800" dirty="0"/>
              <a:t>The Oceanography Society, Councilor, 2020-present</a:t>
            </a:r>
          </a:p>
          <a:p>
            <a:pPr lvl="1"/>
            <a:r>
              <a:rPr lang="en-US" sz="1800" dirty="0"/>
              <a:t>JASON Advisory Group, 2015-present</a:t>
            </a:r>
          </a:p>
          <a:p>
            <a:pPr lvl="1"/>
            <a:r>
              <a:rPr lang="en-US" sz="1800" dirty="0"/>
              <a:t>Diversity Committee chair, EES department, 2019-present</a:t>
            </a:r>
          </a:p>
          <a:p>
            <a:pPr lvl="1"/>
            <a:r>
              <a:rPr lang="en-US" sz="1800" dirty="0"/>
              <a:t>Co-chair for undergrad education, Wisconsin AOS, 2010-15</a:t>
            </a:r>
          </a:p>
          <a:p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169FCF-812C-CB4C-B7E6-E750A4EBC67D}"/>
              </a:ext>
            </a:extLst>
          </p:cNvPr>
          <p:cNvSpPr txBox="1"/>
          <p:nvPr/>
        </p:nvSpPr>
        <p:spPr>
          <a:xfrm>
            <a:off x="93160" y="636309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2C6E456-A6CA-8D4C-8502-E8CB86DBB5F9}" type="slidenum">
              <a:rPr lang="en-US" smtClean="0">
                <a:solidFill>
                  <a:schemeClr val="bg1"/>
                </a:solidFill>
              </a:rPr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3" t="2002" r="16531" b="11703"/>
          <a:stretch/>
        </p:blipFill>
        <p:spPr>
          <a:xfrm>
            <a:off x="672859" y="1035169"/>
            <a:ext cx="3407435" cy="422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674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E73A631-035E-AB49-A20A-B515AE84FAC5}"/>
              </a:ext>
            </a:extLst>
          </p:cNvPr>
          <p:cNvSpPr txBox="1">
            <a:spLocks/>
          </p:cNvSpPr>
          <p:nvPr/>
        </p:nvSpPr>
        <p:spPr>
          <a:xfrm>
            <a:off x="4782054" y="1029486"/>
            <a:ext cx="6742176" cy="4852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2500" dirty="0"/>
              <a:t>Professor + Chair of Statistics, Columbia</a:t>
            </a:r>
          </a:p>
          <a:p>
            <a:r>
              <a:rPr lang="en-US" sz="2500" dirty="0"/>
              <a:t>PhD, Statistics, Columbia</a:t>
            </a:r>
          </a:p>
          <a:p>
            <a:pPr marL="0" indent="0">
              <a:buFont typeface="Arial"/>
              <a:buNone/>
            </a:pPr>
            <a:endParaRPr lang="en-US" sz="1800" dirty="0"/>
          </a:p>
          <a:p>
            <a:pPr marL="0" indent="0">
              <a:buFont typeface="Arial"/>
              <a:buNone/>
            </a:pPr>
            <a:r>
              <a:rPr lang="en-US" sz="2500" b="1" dirty="0">
                <a:solidFill>
                  <a:srgbClr val="0C343D"/>
                </a:solidFill>
              </a:rPr>
              <a:t>Expertise</a:t>
            </a:r>
          </a:p>
          <a:p>
            <a:pPr lvl="1"/>
            <a:r>
              <a:rPr lang="en-US" sz="2200" dirty="0"/>
              <a:t>Spatiotemporal modeling</a:t>
            </a:r>
          </a:p>
          <a:p>
            <a:pPr lvl="1"/>
            <a:r>
              <a:rPr lang="en-US" altLang="zh-CN" sz="2200" dirty="0"/>
              <a:t>Statistical</a:t>
            </a:r>
            <a:r>
              <a:rPr lang="zh-CN" altLang="en-US" sz="2200" dirty="0"/>
              <a:t> </a:t>
            </a:r>
            <a:r>
              <a:rPr lang="en-US" sz="2200" dirty="0" smtClean="0"/>
              <a:t>machine </a:t>
            </a:r>
            <a:r>
              <a:rPr lang="en-US" sz="2200" dirty="0"/>
              <a:t>learning</a:t>
            </a:r>
          </a:p>
          <a:p>
            <a:pPr lvl="1"/>
            <a:r>
              <a:rPr lang="en-US" altLang="zh-CN" sz="2200" dirty="0"/>
              <a:t>Data</a:t>
            </a:r>
            <a:r>
              <a:rPr lang="zh-CN" altLang="en-US" sz="2200" dirty="0"/>
              <a:t> </a:t>
            </a:r>
            <a:r>
              <a:rPr lang="en-US" altLang="zh-CN" sz="2200" dirty="0" smtClean="0"/>
              <a:t>science</a:t>
            </a:r>
            <a:r>
              <a:rPr lang="zh-CN" altLang="en-US" sz="2200" dirty="0" smtClean="0"/>
              <a:t> </a:t>
            </a:r>
            <a:r>
              <a:rPr lang="en-US" altLang="zh-CN" sz="2200" dirty="0" smtClean="0"/>
              <a:t>education</a:t>
            </a:r>
            <a:endParaRPr lang="en-US" sz="2200" dirty="0"/>
          </a:p>
          <a:p>
            <a:pPr lvl="1"/>
            <a:r>
              <a:rPr lang="en-US" sz="2200" dirty="0"/>
              <a:t>Management</a:t>
            </a:r>
          </a:p>
          <a:p>
            <a:pPr marL="457200" lvl="1" indent="0">
              <a:buFont typeface="Arial"/>
              <a:buNone/>
            </a:pPr>
            <a:endParaRPr lang="en-US" dirty="0"/>
          </a:p>
          <a:p>
            <a:pPr marL="0" indent="0">
              <a:buFont typeface="Arial"/>
              <a:buNone/>
            </a:pPr>
            <a:r>
              <a:rPr lang="en-US" altLang="zh-CN" sz="2500" b="1" dirty="0">
                <a:solidFill>
                  <a:srgbClr val="0C343D"/>
                </a:solidFill>
              </a:rPr>
              <a:t>Synergistic</a:t>
            </a:r>
            <a:r>
              <a:rPr lang="zh-CN" altLang="en-US" sz="2500" b="1" dirty="0">
                <a:solidFill>
                  <a:srgbClr val="0C343D"/>
                </a:solidFill>
              </a:rPr>
              <a:t> </a:t>
            </a:r>
            <a:r>
              <a:rPr lang="en-US" sz="2500" b="1" dirty="0">
                <a:solidFill>
                  <a:srgbClr val="0C343D"/>
                </a:solidFill>
              </a:rPr>
              <a:t>Experience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Associate Director</a:t>
            </a:r>
            <a:r>
              <a:rPr lang="zh-CN" altLang="en-US" sz="2000" dirty="0"/>
              <a:t> </a:t>
            </a:r>
            <a:r>
              <a:rPr lang="en-US" altLang="zh-CN" sz="2000" dirty="0"/>
              <a:t>for</a:t>
            </a:r>
            <a:r>
              <a:rPr lang="zh-CN" altLang="en-US" sz="2000" dirty="0"/>
              <a:t> </a:t>
            </a:r>
            <a:r>
              <a:rPr lang="en-US" sz="2000" dirty="0" smtClean="0"/>
              <a:t>Education,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Data </a:t>
            </a:r>
            <a:r>
              <a:rPr lang="en-US" sz="2000" dirty="0"/>
              <a:t>Science Institute</a:t>
            </a:r>
            <a:r>
              <a:rPr lang="zh-CN" altLang="en-US" sz="2000" dirty="0"/>
              <a:t> </a:t>
            </a:r>
            <a:r>
              <a:rPr lang="en-US" altLang="zh-CN" sz="2000" dirty="0"/>
              <a:t>(DSI)</a:t>
            </a:r>
            <a:r>
              <a:rPr lang="en-US" sz="2000" dirty="0"/>
              <a:t>, 201</a:t>
            </a:r>
            <a:r>
              <a:rPr lang="en-US" altLang="zh-CN" sz="2000" dirty="0"/>
              <a:t>7</a:t>
            </a:r>
            <a:r>
              <a:rPr lang="en-US" sz="2000" dirty="0"/>
              <a:t>-2020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Creator, </a:t>
            </a:r>
            <a:r>
              <a:rPr lang="en-US" altLang="zh-CN" sz="2000" dirty="0"/>
              <a:t>DSI</a:t>
            </a:r>
            <a:r>
              <a:rPr lang="zh-CN" altLang="en-US" sz="2000" dirty="0"/>
              <a:t> </a:t>
            </a:r>
            <a:r>
              <a:rPr lang="en-US" altLang="zh-CN" sz="2000" dirty="0"/>
              <a:t>Scholars</a:t>
            </a:r>
            <a:r>
              <a:rPr lang="zh-CN" altLang="en-US" sz="2000" dirty="0"/>
              <a:t> </a:t>
            </a:r>
            <a:r>
              <a:rPr lang="en-US" altLang="zh-CN" sz="2000" dirty="0"/>
              <a:t>Program,</a:t>
            </a:r>
            <a:r>
              <a:rPr lang="zh-CN" altLang="en-US" sz="2000" dirty="0"/>
              <a:t> </a:t>
            </a:r>
            <a:r>
              <a:rPr lang="en-US" altLang="zh-CN" sz="2000" dirty="0"/>
              <a:t>2018-2020</a:t>
            </a:r>
          </a:p>
          <a:p>
            <a:pPr lvl="1">
              <a:lnSpc>
                <a:spcPct val="120000"/>
              </a:lnSpc>
            </a:pPr>
            <a:r>
              <a:rPr lang="en-US" altLang="zh-CN" sz="2000" dirty="0"/>
              <a:t>Leadership</a:t>
            </a:r>
            <a:r>
              <a:rPr lang="zh-CN" altLang="en-US" sz="2000" dirty="0"/>
              <a:t> </a:t>
            </a:r>
            <a:r>
              <a:rPr lang="en-US" altLang="zh-CN" sz="2000" dirty="0"/>
              <a:t>Team</a:t>
            </a:r>
            <a:r>
              <a:rPr lang="zh-CN" altLang="en-US" sz="2000" dirty="0"/>
              <a:t> </a:t>
            </a:r>
            <a:r>
              <a:rPr lang="en-US" altLang="zh-CN" sz="2000" dirty="0"/>
              <a:t>Member,</a:t>
            </a:r>
            <a:r>
              <a:rPr lang="zh-CN" altLang="en-US" sz="2000" dirty="0"/>
              <a:t> </a:t>
            </a:r>
            <a:r>
              <a:rPr lang="en-US" altLang="zh-CN" sz="2000" dirty="0"/>
              <a:t>Collaboratory</a:t>
            </a:r>
            <a:r>
              <a:rPr lang="zh-CN" altLang="en-US" sz="2000" dirty="0"/>
              <a:t> </a:t>
            </a:r>
            <a:r>
              <a:rPr lang="en-US" altLang="zh-CN" sz="2000" dirty="0"/>
              <a:t>Program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Faculty Advisor, Columbia Statistics Club</a:t>
            </a:r>
            <a:r>
              <a:rPr lang="zh-CN" altLang="en-US" sz="2000" dirty="0"/>
              <a:t> </a:t>
            </a:r>
            <a:r>
              <a:rPr lang="en-US" altLang="zh-CN" sz="2000" dirty="0"/>
              <a:t>2016-2020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169FCF-812C-CB4C-B7E6-E750A4EBC67D}"/>
              </a:ext>
            </a:extLst>
          </p:cNvPr>
          <p:cNvSpPr txBox="1"/>
          <p:nvPr/>
        </p:nvSpPr>
        <p:spPr>
          <a:xfrm>
            <a:off x="93160" y="636309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2C6E456-A6CA-8D4C-8502-E8CB86DBB5F9}" type="slidenum">
              <a:rPr lang="en-US" smtClean="0">
                <a:solidFill>
                  <a:schemeClr val="bg1"/>
                </a:solidFill>
              </a:rPr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81EA90-F56C-3743-80E3-C15869E3616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" y="927593"/>
            <a:ext cx="4895238" cy="48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61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38199" y="5131712"/>
            <a:ext cx="10515601" cy="126853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i="1" dirty="0"/>
              <a:t>LEAP forward in the </a:t>
            </a:r>
            <a:r>
              <a:rPr lang="en-US" sz="2400" b="1" i="1" dirty="0">
                <a:solidFill>
                  <a:srgbClr val="0C343D"/>
                </a:solidFill>
              </a:rPr>
              <a:t>reliability</a:t>
            </a:r>
            <a:r>
              <a:rPr lang="en-US" sz="2400" i="1" dirty="0"/>
              <a:t>, utility, and reach of climate projections through </a:t>
            </a:r>
            <a:r>
              <a:rPr lang="en-US" sz="2400" b="1" i="1" dirty="0">
                <a:solidFill>
                  <a:srgbClr val="0C343D"/>
                </a:solidFill>
              </a:rPr>
              <a:t>synergistic innovations in data science and climate science</a:t>
            </a:r>
            <a:r>
              <a:rPr lang="en-US" sz="2400" i="1" dirty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" t="1194" r="1298" b="3486"/>
          <a:stretch/>
        </p:blipFill>
        <p:spPr>
          <a:xfrm>
            <a:off x="2544791" y="1022646"/>
            <a:ext cx="7090913" cy="40115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807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Implementing our vision</a:t>
            </a:r>
          </a:p>
        </p:txBody>
      </p:sp>
      <p:sp>
        <p:nvSpPr>
          <p:cNvPr id="6" name="Oval 5"/>
          <p:cNvSpPr/>
          <p:nvPr/>
        </p:nvSpPr>
        <p:spPr>
          <a:xfrm>
            <a:off x="2329130" y="2259114"/>
            <a:ext cx="3174520" cy="1725284"/>
          </a:xfrm>
          <a:prstGeom prst="ellipse">
            <a:avLst/>
          </a:prstGeom>
          <a:noFill/>
          <a:ln w="57150">
            <a:solidFill>
              <a:srgbClr val="0C34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47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276" y="55235"/>
            <a:ext cx="11353800" cy="13255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CN" sz="3600" b="1" dirty="0"/>
              <a:t>Understanding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complex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systems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is often complicated by a lack of </a:t>
            </a:r>
            <a:r>
              <a:rPr lang="en-US" sz="3600" b="1" dirty="0"/>
              <a:t>data: “Data Poor”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C737F6-061D-9743-9561-96274C92B1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98" y="1986327"/>
            <a:ext cx="5195847" cy="327738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355D219-7835-6E4C-84DE-FE0D44746BCD}"/>
              </a:ext>
            </a:extLst>
          </p:cNvPr>
          <p:cNvSpPr/>
          <p:nvPr/>
        </p:nvSpPr>
        <p:spPr>
          <a:xfrm>
            <a:off x="556099" y="2338085"/>
            <a:ext cx="3437168" cy="243761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A7743C1-860E-A845-A0AB-EBF0F21BE1A3}"/>
              </a:ext>
            </a:extLst>
          </p:cNvPr>
          <p:cNvSpPr txBox="1">
            <a:spLocks/>
          </p:cNvSpPr>
          <p:nvPr/>
        </p:nvSpPr>
        <p:spPr>
          <a:xfrm>
            <a:off x="5845944" y="1605065"/>
            <a:ext cx="6280407" cy="9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u="sng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D03747B-9912-F145-BC05-9359A3175ED1}"/>
              </a:ext>
            </a:extLst>
          </p:cNvPr>
          <p:cNvSpPr txBox="1">
            <a:spLocks/>
          </p:cNvSpPr>
          <p:nvPr/>
        </p:nvSpPr>
        <p:spPr>
          <a:xfrm>
            <a:off x="5896580" y="2085184"/>
            <a:ext cx="5739321" cy="32773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Physics Guided ML</a:t>
            </a:r>
          </a:p>
          <a:p>
            <a:pPr lvl="1"/>
            <a:r>
              <a:rPr lang="en-US" sz="2000" dirty="0"/>
              <a:t>Hydrology and Snow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ML-based data products w/ uncertainty</a:t>
            </a:r>
          </a:p>
          <a:p>
            <a:pPr lvl="1"/>
            <a:r>
              <a:rPr lang="en-US" sz="2000" dirty="0"/>
              <a:t>Air-sea CO</a:t>
            </a:r>
            <a:r>
              <a:rPr lang="en-US" sz="2000" baseline="-25000" dirty="0"/>
              <a:t>2</a:t>
            </a:r>
            <a:r>
              <a:rPr lang="en-US" sz="2000" dirty="0"/>
              <a:t> Flux</a:t>
            </a:r>
          </a:p>
          <a:p>
            <a:pPr marL="457200" lvl="1" indent="0">
              <a:buNone/>
            </a:pPr>
            <a:endParaRPr lang="en-US" sz="2400" dirty="0"/>
          </a:p>
          <a:p>
            <a:pPr lvl="1"/>
            <a:r>
              <a:rPr lang="en-US" sz="2000" dirty="0"/>
              <a:t>Soil Carbon </a:t>
            </a:r>
          </a:p>
          <a:p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4CA5B1-D0BA-E144-9FC0-EF1A0FE5E3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0" r="49261"/>
          <a:stretch/>
        </p:blipFill>
        <p:spPr>
          <a:xfrm>
            <a:off x="6098755" y="4141868"/>
            <a:ext cx="528677" cy="4319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A02D17-711F-F34F-B649-82ECADF01D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23631"/>
          <a:stretch/>
        </p:blipFill>
        <p:spPr>
          <a:xfrm>
            <a:off x="6086961" y="2502801"/>
            <a:ext cx="520974" cy="4319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2B2214-3781-AE48-A2A0-9DC47CB4B3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23631"/>
          <a:stretch/>
        </p:blipFill>
        <p:spPr>
          <a:xfrm>
            <a:off x="6106458" y="4831768"/>
            <a:ext cx="520974" cy="4319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E15842E-57A3-804F-AE07-C1E7750187C7}"/>
              </a:ext>
            </a:extLst>
          </p:cNvPr>
          <p:cNvSpPr txBox="1"/>
          <p:nvPr/>
        </p:nvSpPr>
        <p:spPr>
          <a:xfrm>
            <a:off x="93160" y="636309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2C6E456-A6CA-8D4C-8502-E8CB86DBB5F9}" type="slidenum">
              <a:rPr lang="en-US" smtClean="0">
                <a:solidFill>
                  <a:schemeClr val="bg1"/>
                </a:solidFill>
              </a:rPr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116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276" y="55235"/>
            <a:ext cx="11353800" cy="13255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CN" sz="3600" b="1" dirty="0"/>
              <a:t>Understanding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complex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systems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is often complicated by a lack of </a:t>
            </a:r>
            <a:r>
              <a:rPr lang="en-US" sz="3600" b="1" dirty="0"/>
              <a:t>data: “Data Poor”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C737F6-061D-9743-9561-96274C92B1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98" y="1986327"/>
            <a:ext cx="5195847" cy="327738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355D219-7835-6E4C-84DE-FE0D44746BCD}"/>
              </a:ext>
            </a:extLst>
          </p:cNvPr>
          <p:cNvSpPr/>
          <p:nvPr/>
        </p:nvSpPr>
        <p:spPr>
          <a:xfrm>
            <a:off x="556099" y="2338085"/>
            <a:ext cx="3437168" cy="243761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A7743C1-860E-A845-A0AB-EBF0F21BE1A3}"/>
              </a:ext>
            </a:extLst>
          </p:cNvPr>
          <p:cNvSpPr txBox="1">
            <a:spLocks/>
          </p:cNvSpPr>
          <p:nvPr/>
        </p:nvSpPr>
        <p:spPr>
          <a:xfrm>
            <a:off x="5845944" y="1605065"/>
            <a:ext cx="6280407" cy="9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u="sng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D03747B-9912-F145-BC05-9359A3175ED1}"/>
              </a:ext>
            </a:extLst>
          </p:cNvPr>
          <p:cNvSpPr txBox="1">
            <a:spLocks/>
          </p:cNvSpPr>
          <p:nvPr/>
        </p:nvSpPr>
        <p:spPr>
          <a:xfrm>
            <a:off x="5896580" y="2085184"/>
            <a:ext cx="5739321" cy="32773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0C343D"/>
                </a:solidFill>
              </a:rPr>
              <a:t>Physics Guided ML</a:t>
            </a:r>
          </a:p>
          <a:p>
            <a:pPr lvl="1"/>
            <a:r>
              <a:rPr lang="en-US" sz="2000" dirty="0"/>
              <a:t>Hydrology and Snow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ML-based data products w/ uncertainty</a:t>
            </a:r>
          </a:p>
          <a:p>
            <a:pPr lvl="1"/>
            <a:r>
              <a:rPr lang="en-US" sz="2000" b="1" dirty="0">
                <a:solidFill>
                  <a:srgbClr val="0C343D"/>
                </a:solidFill>
              </a:rPr>
              <a:t>Air-sea CO</a:t>
            </a:r>
            <a:r>
              <a:rPr lang="en-US" sz="2000" b="1" baseline="-25000" dirty="0">
                <a:solidFill>
                  <a:srgbClr val="0C343D"/>
                </a:solidFill>
              </a:rPr>
              <a:t>2</a:t>
            </a:r>
            <a:r>
              <a:rPr lang="en-US" sz="2000" b="1" dirty="0">
                <a:solidFill>
                  <a:srgbClr val="0C343D"/>
                </a:solidFill>
              </a:rPr>
              <a:t> Flux</a:t>
            </a:r>
          </a:p>
          <a:p>
            <a:pPr marL="457200" lvl="1" indent="0">
              <a:buNone/>
            </a:pPr>
            <a:endParaRPr lang="en-US" sz="2400" dirty="0"/>
          </a:p>
          <a:p>
            <a:pPr lvl="1"/>
            <a:r>
              <a:rPr lang="en-US" sz="2000" dirty="0"/>
              <a:t>Soil Carbon </a:t>
            </a:r>
          </a:p>
          <a:p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4CA5B1-D0BA-E144-9FC0-EF1A0FE5E3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0" r="49261"/>
          <a:stretch/>
        </p:blipFill>
        <p:spPr>
          <a:xfrm>
            <a:off x="6098755" y="4141868"/>
            <a:ext cx="528677" cy="4319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A02D17-711F-F34F-B649-82ECADF01D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23631"/>
          <a:stretch/>
        </p:blipFill>
        <p:spPr>
          <a:xfrm>
            <a:off x="6086961" y="2502801"/>
            <a:ext cx="520974" cy="4319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2B2214-3781-AE48-A2A0-9DC47CB4B3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23631"/>
          <a:stretch/>
        </p:blipFill>
        <p:spPr>
          <a:xfrm>
            <a:off x="6106458" y="4831768"/>
            <a:ext cx="520974" cy="4319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E15842E-57A3-804F-AE07-C1E7750187C7}"/>
              </a:ext>
            </a:extLst>
          </p:cNvPr>
          <p:cNvSpPr txBox="1"/>
          <p:nvPr/>
        </p:nvSpPr>
        <p:spPr>
          <a:xfrm>
            <a:off x="93160" y="636309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2C6E456-A6CA-8D4C-8502-E8CB86DBB5F9}" type="slidenum">
              <a:rPr lang="en-US" smtClean="0">
                <a:solidFill>
                  <a:schemeClr val="bg1"/>
                </a:solidFill>
              </a:rPr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C9E5D8A-A83C-554E-A948-7566538610D9}"/>
              </a:ext>
            </a:extLst>
          </p:cNvPr>
          <p:cNvGrpSpPr/>
          <p:nvPr/>
        </p:nvGrpSpPr>
        <p:grpSpPr>
          <a:xfrm>
            <a:off x="9138478" y="1273409"/>
            <a:ext cx="2771420" cy="2238598"/>
            <a:chOff x="9138478" y="1273409"/>
            <a:chExt cx="2771420" cy="2238598"/>
          </a:xfrm>
        </p:grpSpPr>
        <p:pic>
          <p:nvPicPr>
            <p:cNvPr id="16" name="Google Shape;111;p4">
              <a:extLst>
                <a:ext uri="{FF2B5EF4-FFF2-40B4-BE49-F238E27FC236}">
                  <a16:creationId xmlns:a16="http://schemas.microsoft.com/office/drawing/2014/main" id="{55236D73-17CE-DE49-B54B-7C1D4929428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b="8053"/>
            <a:stretch/>
          </p:blipFill>
          <p:spPr>
            <a:xfrm>
              <a:off x="9311408" y="1605065"/>
              <a:ext cx="2514874" cy="190694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FF394D4-6A35-564E-9EF6-00193ACED1B2}"/>
                </a:ext>
              </a:extLst>
            </p:cNvPr>
            <p:cNvSpPr txBox="1"/>
            <p:nvPr/>
          </p:nvSpPr>
          <p:spPr>
            <a:xfrm>
              <a:off x="9138478" y="1273409"/>
              <a:ext cx="27714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C343D"/>
                  </a:solidFill>
                </a:rPr>
                <a:t>Inland lake –  PGML Example</a:t>
              </a:r>
            </a:p>
          </p:txBody>
        </p:sp>
      </p:grpSp>
      <p:pic>
        <p:nvPicPr>
          <p:cNvPr id="22" name="Google Shape;213;p9">
            <a:extLst>
              <a:ext uri="{FF2B5EF4-FFF2-40B4-BE49-F238E27FC236}">
                <a16:creationId xmlns:a16="http://schemas.microsoft.com/office/drawing/2014/main" id="{260AFFD4-A93F-DA4E-8125-2B7458FAB96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4041" b="4374"/>
          <a:stretch/>
        </p:blipFill>
        <p:spPr>
          <a:xfrm>
            <a:off x="8894133" y="4270780"/>
            <a:ext cx="3232218" cy="17744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322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A996219-B33A-3C4C-86DE-23B1D7EA05E2}"/>
              </a:ext>
            </a:extLst>
          </p:cNvPr>
          <p:cNvSpPr txBox="1"/>
          <p:nvPr/>
        </p:nvSpPr>
        <p:spPr>
          <a:xfrm>
            <a:off x="2617593" y="1883229"/>
            <a:ext cx="1609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005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Sparse</a:t>
            </a:r>
            <a:r>
              <a:rPr lang="zh-CN" altLang="en-US" sz="2000" dirty="0">
                <a:solidFill>
                  <a:srgbClr val="005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rgbClr val="005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endParaRPr lang="en-US" sz="2000" dirty="0">
              <a:solidFill>
                <a:srgbClr val="005B9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ECC370-D504-4847-94DB-B9D38FAC8031}"/>
              </a:ext>
            </a:extLst>
          </p:cNvPr>
          <p:cNvSpPr txBox="1"/>
          <p:nvPr/>
        </p:nvSpPr>
        <p:spPr>
          <a:xfrm>
            <a:off x="2171933" y="3146214"/>
            <a:ext cx="24657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005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Complex</a:t>
            </a:r>
            <a:r>
              <a:rPr lang="zh-CN" altLang="en-US" sz="2000" dirty="0">
                <a:solidFill>
                  <a:srgbClr val="005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rgbClr val="005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Processes</a:t>
            </a:r>
            <a:endParaRPr lang="en-US" sz="2000" dirty="0">
              <a:solidFill>
                <a:srgbClr val="005B9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1500E8-9815-3247-BB47-B58D47385F16}"/>
              </a:ext>
            </a:extLst>
          </p:cNvPr>
          <p:cNvSpPr txBox="1"/>
          <p:nvPr/>
        </p:nvSpPr>
        <p:spPr>
          <a:xfrm>
            <a:off x="1919082" y="4450724"/>
            <a:ext cx="28632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005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Computational</a:t>
            </a:r>
            <a:r>
              <a:rPr lang="zh-CN" altLang="en-US" sz="2000" dirty="0">
                <a:solidFill>
                  <a:srgbClr val="005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rgbClr val="005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</a:t>
            </a:r>
            <a:endParaRPr lang="en-US" sz="2000" dirty="0">
              <a:solidFill>
                <a:srgbClr val="005B9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D44ABC-F346-BC40-84FA-5410DFC44292}"/>
              </a:ext>
            </a:extLst>
          </p:cNvPr>
          <p:cNvSpPr txBox="1"/>
          <p:nvPr/>
        </p:nvSpPr>
        <p:spPr>
          <a:xfrm>
            <a:off x="6216643" y="1736295"/>
            <a:ext cx="5298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005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 observing systems and </a:t>
            </a:r>
          </a:p>
          <a:p>
            <a:pPr algn="ctr"/>
            <a:r>
              <a:rPr lang="en-US" altLang="zh-CN" sz="2000" dirty="0">
                <a:solidFill>
                  <a:srgbClr val="005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infrastructures to link datasets</a:t>
            </a:r>
            <a:endParaRPr lang="en-US" sz="2000" dirty="0">
              <a:solidFill>
                <a:srgbClr val="005B9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887250-74DC-BF4A-9378-5B54D03656F6}"/>
              </a:ext>
            </a:extLst>
          </p:cNvPr>
          <p:cNvSpPr txBox="1"/>
          <p:nvPr/>
        </p:nvSpPr>
        <p:spPr>
          <a:xfrm>
            <a:off x="5906637" y="2925014"/>
            <a:ext cx="59408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005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Advances</a:t>
            </a:r>
            <a:r>
              <a:rPr lang="zh-CN" altLang="en-US" sz="2000" dirty="0">
                <a:solidFill>
                  <a:srgbClr val="005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rgbClr val="005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zh-CN" altLang="en-US" sz="2000" dirty="0">
                <a:solidFill>
                  <a:srgbClr val="005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rgbClr val="005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</a:t>
            </a:r>
            <a:r>
              <a:rPr lang="zh-CN" altLang="en-US" sz="2000" dirty="0">
                <a:solidFill>
                  <a:srgbClr val="005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rgbClr val="005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  <a:p>
            <a:pPr algn="ctr"/>
            <a:r>
              <a:rPr lang="en-US" altLang="zh-CN" sz="2000" dirty="0">
                <a:solidFill>
                  <a:srgbClr val="005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</a:t>
            </a:r>
            <a:r>
              <a:rPr lang="zh-CN" altLang="en-US" sz="2000" dirty="0">
                <a:solidFill>
                  <a:srgbClr val="005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rgbClr val="005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Learning,</a:t>
            </a:r>
            <a:r>
              <a:rPr lang="zh-CN" altLang="en-US" sz="2000" dirty="0">
                <a:solidFill>
                  <a:srgbClr val="005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rgbClr val="005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Physics-Guided</a:t>
            </a:r>
            <a:r>
              <a:rPr lang="zh-CN" altLang="en-US" sz="2000" dirty="0">
                <a:solidFill>
                  <a:srgbClr val="005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rgbClr val="005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ML,</a:t>
            </a:r>
            <a:r>
              <a:rPr lang="zh-CN" altLang="en-US" sz="2000" dirty="0">
                <a:solidFill>
                  <a:srgbClr val="005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sz="2000" dirty="0">
              <a:solidFill>
                <a:srgbClr val="005B9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2000" dirty="0">
                <a:solidFill>
                  <a:srgbClr val="005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Modeling</a:t>
            </a:r>
            <a:r>
              <a:rPr lang="zh-CN" altLang="en-US" sz="2000" dirty="0">
                <a:solidFill>
                  <a:srgbClr val="005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rgbClr val="005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zh-CN" altLang="en-US" sz="2000" dirty="0">
                <a:solidFill>
                  <a:srgbClr val="005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rgbClr val="005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Functional</a:t>
            </a:r>
            <a:r>
              <a:rPr lang="zh-CN" altLang="en-US" sz="2000" dirty="0">
                <a:solidFill>
                  <a:srgbClr val="005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rgbClr val="005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Objects</a:t>
            </a:r>
            <a:endParaRPr lang="en-US" sz="2000" dirty="0">
              <a:solidFill>
                <a:srgbClr val="005B9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8E662F-6EBE-A34E-979D-CD2693A9F350}"/>
              </a:ext>
            </a:extLst>
          </p:cNvPr>
          <p:cNvSpPr txBox="1"/>
          <p:nvPr/>
        </p:nvSpPr>
        <p:spPr>
          <a:xfrm>
            <a:off x="6045158" y="4296837"/>
            <a:ext cx="56415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005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Advances in optimization</a:t>
            </a:r>
          </a:p>
          <a:p>
            <a:pPr algn="ctr"/>
            <a:r>
              <a:rPr lang="zh-CN" altLang="en-US" sz="2000" dirty="0">
                <a:solidFill>
                  <a:srgbClr val="005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rgbClr val="005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CN" altLang="en-US" sz="2000" dirty="0">
                <a:solidFill>
                  <a:srgbClr val="005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rgbClr val="005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 computing</a:t>
            </a:r>
            <a:endParaRPr lang="en-US" sz="2000" dirty="0">
              <a:solidFill>
                <a:srgbClr val="005B9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4A6BB6E-2948-1543-AC84-99C5D7C03E1D}"/>
              </a:ext>
            </a:extLst>
          </p:cNvPr>
          <p:cNvCxnSpPr/>
          <p:nvPr/>
        </p:nvCxnSpPr>
        <p:spPr>
          <a:xfrm>
            <a:off x="427842" y="2781607"/>
            <a:ext cx="1093509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E65E5F2-6F2F-AF4B-824C-4989501520D1}"/>
              </a:ext>
            </a:extLst>
          </p:cNvPr>
          <p:cNvCxnSpPr/>
          <p:nvPr/>
        </p:nvCxnSpPr>
        <p:spPr>
          <a:xfrm>
            <a:off x="439091" y="4044593"/>
            <a:ext cx="1093509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4679161-D6B2-F24E-8AC2-019A7A40DC99}"/>
              </a:ext>
            </a:extLst>
          </p:cNvPr>
          <p:cNvCxnSpPr/>
          <p:nvPr/>
        </p:nvCxnSpPr>
        <p:spPr>
          <a:xfrm>
            <a:off x="422789" y="5242635"/>
            <a:ext cx="1093509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1">
            <a:extLst>
              <a:ext uri="{FF2B5EF4-FFF2-40B4-BE49-F238E27FC236}">
                <a16:creationId xmlns:a16="http://schemas.microsoft.com/office/drawing/2014/main" id="{CFC32304-44F7-B147-8E76-A7463036D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567" y="7330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Challenges      |      </a:t>
            </a:r>
            <a:r>
              <a:rPr lang="en-US" altLang="zh-CN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Opportunities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Google Shape;213;p9">
            <a:extLst>
              <a:ext uri="{FF2B5EF4-FFF2-40B4-BE49-F238E27FC236}">
                <a16:creationId xmlns:a16="http://schemas.microsoft.com/office/drawing/2014/main" id="{E4C01B50-6797-E442-AAB2-39F5BFC57B5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81109" t="34751" b="34764"/>
          <a:stretch/>
        </p:blipFill>
        <p:spPr>
          <a:xfrm>
            <a:off x="430053" y="1587612"/>
            <a:ext cx="1218819" cy="1149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" descr="earth, planet, space, satellite, sphere, blue marble, view, cosmos, round |  Pikist">
            <a:extLst>
              <a:ext uri="{FF2B5EF4-FFF2-40B4-BE49-F238E27FC236}">
                <a16:creationId xmlns:a16="http://schemas.microsoft.com/office/drawing/2014/main" id="{9CEEA40F-2AE4-784D-810A-7D3EC75EB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907" y="1594814"/>
            <a:ext cx="1102931" cy="1082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AF93B17-616D-AD44-850B-7EA322D9FFC3}"/>
              </a:ext>
            </a:extLst>
          </p:cNvPr>
          <p:cNvSpPr txBox="1"/>
          <p:nvPr/>
        </p:nvSpPr>
        <p:spPr>
          <a:xfrm>
            <a:off x="93160" y="636309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2C6E456-A6CA-8D4C-8502-E8CB86DBB5F9}" type="slidenum">
              <a:rPr lang="en-US" smtClean="0">
                <a:solidFill>
                  <a:schemeClr val="bg1"/>
                </a:solidFill>
              </a:rPr>
              <a:t>7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694F018-E4A6-3646-92A7-54CC7DE29A8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01" t="76407" r="29821" b="4187"/>
          <a:stretch/>
        </p:blipFill>
        <p:spPr>
          <a:xfrm>
            <a:off x="4885153" y="4163550"/>
            <a:ext cx="1920153" cy="92546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14E7A45-016C-B54D-83B4-A707212B38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73942" y="1509841"/>
            <a:ext cx="1436858" cy="1245716"/>
          </a:xfrm>
          <a:prstGeom prst="rect">
            <a:avLst/>
          </a:prstGeom>
        </p:spPr>
      </p:pic>
      <p:pic>
        <p:nvPicPr>
          <p:cNvPr id="29" name="Google Shape;305;p13">
            <a:extLst>
              <a:ext uri="{FF2B5EF4-FFF2-40B4-BE49-F238E27FC236}">
                <a16:creationId xmlns:a16="http://schemas.microsoft.com/office/drawing/2014/main" id="{B232174F-0BDC-6D4F-8C8C-AD40D2D9412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 b="8053"/>
          <a:stretch/>
        </p:blipFill>
        <p:spPr>
          <a:xfrm>
            <a:off x="394846" y="2918792"/>
            <a:ext cx="1221601" cy="1006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BAE11F4-E0A5-FA4F-A93B-C696273A9BB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827" t="771" r="17408" b="1"/>
          <a:stretch/>
        </p:blipFill>
        <p:spPr>
          <a:xfrm>
            <a:off x="380677" y="4120163"/>
            <a:ext cx="1268195" cy="10347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2" name="Picture 2" descr="Free Download Neural Network Diagram Examples">
            <a:extLst>
              <a:ext uri="{FF2B5EF4-FFF2-40B4-BE49-F238E27FC236}">
                <a16:creationId xmlns:a16="http://schemas.microsoft.com/office/drawing/2014/main" id="{E26927E2-824D-4445-B6FF-DB8DF7BBB2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8" t="17447" r="22622" b="17713"/>
          <a:stretch/>
        </p:blipFill>
        <p:spPr bwMode="auto">
          <a:xfrm>
            <a:off x="5079461" y="2883891"/>
            <a:ext cx="1225819" cy="107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403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276" y="55235"/>
            <a:ext cx="11353800" cy="13255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CN" sz="3600" b="1" dirty="0"/>
              <a:t>Understanding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complex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systems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is often complicated by a lack of </a:t>
            </a:r>
            <a:r>
              <a:rPr lang="en-US" sz="3600" b="1" dirty="0"/>
              <a:t>data: “Data Poor”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C737F6-061D-9743-9561-96274C92B1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98" y="1986327"/>
            <a:ext cx="5195847" cy="327738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355D219-7835-6E4C-84DE-FE0D44746BCD}"/>
              </a:ext>
            </a:extLst>
          </p:cNvPr>
          <p:cNvSpPr/>
          <p:nvPr/>
        </p:nvSpPr>
        <p:spPr>
          <a:xfrm>
            <a:off x="556099" y="2338085"/>
            <a:ext cx="3437168" cy="243761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A7743C1-860E-A845-A0AB-EBF0F21BE1A3}"/>
              </a:ext>
            </a:extLst>
          </p:cNvPr>
          <p:cNvSpPr txBox="1">
            <a:spLocks/>
          </p:cNvSpPr>
          <p:nvPr/>
        </p:nvSpPr>
        <p:spPr>
          <a:xfrm>
            <a:off x="5845944" y="1605065"/>
            <a:ext cx="6280407" cy="9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u="sng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D03747B-9912-F145-BC05-9359A3175ED1}"/>
              </a:ext>
            </a:extLst>
          </p:cNvPr>
          <p:cNvSpPr txBox="1">
            <a:spLocks/>
          </p:cNvSpPr>
          <p:nvPr/>
        </p:nvSpPr>
        <p:spPr>
          <a:xfrm>
            <a:off x="5896580" y="2085184"/>
            <a:ext cx="5739321" cy="32773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/>
              <a:t>Physics Guided ML</a:t>
            </a:r>
          </a:p>
          <a:p>
            <a:pPr lvl="1"/>
            <a:r>
              <a:rPr lang="en-US" sz="2000" dirty="0"/>
              <a:t>Hydrology and Snow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ML-based data products w/ uncertainty</a:t>
            </a:r>
          </a:p>
          <a:p>
            <a:pPr lvl="1"/>
            <a:r>
              <a:rPr lang="en-US" sz="2000" dirty="0"/>
              <a:t>Air-sea CO</a:t>
            </a:r>
            <a:r>
              <a:rPr lang="en-US" sz="2000" baseline="-25000" dirty="0"/>
              <a:t>2</a:t>
            </a:r>
            <a:r>
              <a:rPr lang="en-US" sz="2000" dirty="0"/>
              <a:t> Flux</a:t>
            </a:r>
          </a:p>
          <a:p>
            <a:pPr marL="457200" lvl="1" indent="0">
              <a:buNone/>
            </a:pPr>
            <a:endParaRPr lang="en-US" sz="2400" dirty="0"/>
          </a:p>
          <a:p>
            <a:pPr lvl="1"/>
            <a:r>
              <a:rPr lang="en-US" sz="2000" dirty="0"/>
              <a:t>Soil Carbon </a:t>
            </a:r>
          </a:p>
          <a:p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4CA5B1-D0BA-E144-9FC0-EF1A0FE5E3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0" r="49261"/>
          <a:stretch/>
        </p:blipFill>
        <p:spPr>
          <a:xfrm>
            <a:off x="6098755" y="4141868"/>
            <a:ext cx="528677" cy="4319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A02D17-711F-F34F-B649-82ECADF01D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23631"/>
          <a:stretch/>
        </p:blipFill>
        <p:spPr>
          <a:xfrm>
            <a:off x="6086961" y="2502801"/>
            <a:ext cx="520974" cy="4319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2B2214-3781-AE48-A2A0-9DC47CB4B3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23631"/>
          <a:stretch/>
        </p:blipFill>
        <p:spPr>
          <a:xfrm>
            <a:off x="6106458" y="4831768"/>
            <a:ext cx="520974" cy="4319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E15842E-57A3-804F-AE07-C1E7750187C7}"/>
              </a:ext>
            </a:extLst>
          </p:cNvPr>
          <p:cNvSpPr txBox="1"/>
          <p:nvPr/>
        </p:nvSpPr>
        <p:spPr>
          <a:xfrm>
            <a:off x="93160" y="636309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2C6E456-A6CA-8D4C-8502-E8CB86DBB5F9}" type="slidenum">
              <a:rPr lang="en-US" smtClean="0">
                <a:solidFill>
                  <a:schemeClr val="bg1"/>
                </a:solidFill>
              </a:rPr>
              <a:t>8</a:t>
            </a:fld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C9E5D8A-A83C-554E-A948-7566538610D9}"/>
              </a:ext>
            </a:extLst>
          </p:cNvPr>
          <p:cNvGrpSpPr/>
          <p:nvPr/>
        </p:nvGrpSpPr>
        <p:grpSpPr>
          <a:xfrm>
            <a:off x="9138478" y="1273409"/>
            <a:ext cx="2771420" cy="2238598"/>
            <a:chOff x="9138478" y="1273409"/>
            <a:chExt cx="2771420" cy="2238598"/>
          </a:xfrm>
        </p:grpSpPr>
        <p:pic>
          <p:nvPicPr>
            <p:cNvPr id="16" name="Google Shape;111;p4">
              <a:extLst>
                <a:ext uri="{FF2B5EF4-FFF2-40B4-BE49-F238E27FC236}">
                  <a16:creationId xmlns:a16="http://schemas.microsoft.com/office/drawing/2014/main" id="{55236D73-17CE-DE49-B54B-7C1D4929428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b="8053"/>
            <a:stretch/>
          </p:blipFill>
          <p:spPr>
            <a:xfrm>
              <a:off x="9311408" y="1605065"/>
              <a:ext cx="2514874" cy="190694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FF394D4-6A35-564E-9EF6-00193ACED1B2}"/>
                </a:ext>
              </a:extLst>
            </p:cNvPr>
            <p:cNvSpPr txBox="1"/>
            <p:nvPr/>
          </p:nvSpPr>
          <p:spPr>
            <a:xfrm>
              <a:off x="9138478" y="1273409"/>
              <a:ext cx="27714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Inland lake –  PGML Example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BE89CB4-4BB0-7540-920E-E63284B4F6F4}"/>
              </a:ext>
            </a:extLst>
          </p:cNvPr>
          <p:cNvGrpSpPr/>
          <p:nvPr/>
        </p:nvGrpSpPr>
        <p:grpSpPr>
          <a:xfrm>
            <a:off x="9075113" y="2170051"/>
            <a:ext cx="1956802" cy="1125174"/>
            <a:chOff x="9075113" y="2170051"/>
            <a:chExt cx="1956802" cy="1125174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B9B034E-9AAE-C543-A947-4242B826C87D}"/>
                </a:ext>
              </a:extLst>
            </p:cNvPr>
            <p:cNvSpPr/>
            <p:nvPr/>
          </p:nvSpPr>
          <p:spPr>
            <a:xfrm>
              <a:off x="10887280" y="2672597"/>
              <a:ext cx="144635" cy="16370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9" name="Google Shape;292;p12">
              <a:extLst>
                <a:ext uri="{FF2B5EF4-FFF2-40B4-BE49-F238E27FC236}">
                  <a16:creationId xmlns:a16="http://schemas.microsoft.com/office/drawing/2014/main" id="{148B9FD9-12C9-D641-991D-3D9FB1EACBEE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l="-1" t="7623" r="48649"/>
            <a:stretch/>
          </p:blipFill>
          <p:spPr>
            <a:xfrm>
              <a:off x="9075113" y="2170051"/>
              <a:ext cx="746044" cy="112517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0B82BDB6-379C-F24B-AD81-261FB9CC33EB}"/>
                </a:ext>
              </a:extLst>
            </p:cNvPr>
            <p:cNvCxnSpPr>
              <a:cxnSpLocks/>
            </p:cNvCxnSpPr>
            <p:nvPr/>
          </p:nvCxnSpPr>
          <p:spPr>
            <a:xfrm>
              <a:off x="9821157" y="2749624"/>
              <a:ext cx="972125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6684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292;p12">
            <a:extLst>
              <a:ext uri="{FF2B5EF4-FFF2-40B4-BE49-F238E27FC236}">
                <a16:creationId xmlns:a16="http://schemas.microsoft.com/office/drawing/2014/main" id="{6B499560-01EF-9D41-A9EE-0C40DECB8D4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-1" t="7623" r="48649"/>
          <a:stretch/>
        </p:blipFill>
        <p:spPr>
          <a:xfrm>
            <a:off x="504321" y="1974397"/>
            <a:ext cx="2313311" cy="2774334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14"/>
          <p:cNvSpPr txBox="1">
            <a:spLocks noGrp="1"/>
          </p:cNvSpPr>
          <p:nvPr>
            <p:ph type="title"/>
          </p:nvPr>
        </p:nvSpPr>
        <p:spPr>
          <a:xfrm>
            <a:off x="556098" y="279502"/>
            <a:ext cx="11353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3200"/>
            </a:pPr>
            <a:r>
              <a:rPr lang="en-US" sz="3200" b="1" dirty="0"/>
              <a:t>Status Quo: Process model to predict lake 1D temperatures</a:t>
            </a:r>
            <a:endParaRPr b="1" dirty="0"/>
          </a:p>
        </p:txBody>
      </p:sp>
      <p:sp>
        <p:nvSpPr>
          <p:cNvPr id="9" name="Google Shape;294;p12">
            <a:extLst>
              <a:ext uri="{FF2B5EF4-FFF2-40B4-BE49-F238E27FC236}">
                <a16:creationId xmlns:a16="http://schemas.microsoft.com/office/drawing/2014/main" id="{19AAB706-3D75-F144-916F-B98A727D0A01}"/>
              </a:ext>
            </a:extLst>
          </p:cNvPr>
          <p:cNvSpPr txBox="1"/>
          <p:nvPr/>
        </p:nvSpPr>
        <p:spPr>
          <a:xfrm>
            <a:off x="429976" y="1605065"/>
            <a:ext cx="34059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Lake Mendota, WI</a:t>
            </a:r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F3740A7-ADE4-7941-A2EF-319A14F561F0}"/>
              </a:ext>
            </a:extLst>
          </p:cNvPr>
          <p:cNvSpPr/>
          <p:nvPr/>
        </p:nvSpPr>
        <p:spPr>
          <a:xfrm>
            <a:off x="6940651" y="1974397"/>
            <a:ext cx="713232" cy="40332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F8CBCAF-C7C5-DA49-9B9E-EC1B8AD3726F}"/>
              </a:ext>
            </a:extLst>
          </p:cNvPr>
          <p:cNvGrpSpPr/>
          <p:nvPr/>
        </p:nvGrpSpPr>
        <p:grpSpPr>
          <a:xfrm>
            <a:off x="4144143" y="1721323"/>
            <a:ext cx="4703018" cy="2948502"/>
            <a:chOff x="4144143" y="1721323"/>
            <a:chExt cx="4703018" cy="294850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657D9DC-F4FA-5F4F-A718-73AEA9235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83172" y="2214164"/>
              <a:ext cx="4449957" cy="228985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FC0416B-F686-D445-9090-40278B127667}"/>
                </a:ext>
              </a:extLst>
            </p:cNvPr>
            <p:cNvSpPr txBox="1"/>
            <p:nvPr/>
          </p:nvSpPr>
          <p:spPr>
            <a:xfrm flipH="1">
              <a:off x="4154944" y="1721323"/>
              <a:ext cx="46922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Process Model for 1D lake hydrodynamics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C7BEEAB-0023-4145-9A06-5310D9102249}"/>
                </a:ext>
              </a:extLst>
            </p:cNvPr>
            <p:cNvSpPr/>
            <p:nvPr/>
          </p:nvSpPr>
          <p:spPr>
            <a:xfrm>
              <a:off x="4144143" y="2047438"/>
              <a:ext cx="4703018" cy="262238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6D9DF19D-8315-804C-A4B7-886B83C6A7AE}"/>
              </a:ext>
            </a:extLst>
          </p:cNvPr>
          <p:cNvSpPr txBox="1"/>
          <p:nvPr/>
        </p:nvSpPr>
        <p:spPr>
          <a:xfrm>
            <a:off x="93160" y="636309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2C6E456-A6CA-8D4C-8502-E8CB86DBB5F9}" type="slidenum">
              <a:rPr lang="en-US" smtClean="0">
                <a:solidFill>
                  <a:schemeClr val="bg1"/>
                </a:solidFill>
              </a:rPr>
              <a:t>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Google Shape;307;p13">
            <a:extLst>
              <a:ext uri="{FF2B5EF4-FFF2-40B4-BE49-F238E27FC236}">
                <a16:creationId xmlns:a16="http://schemas.microsoft.com/office/drawing/2014/main" id="{59ACAAF4-3708-6A4B-A0C7-9B5652F3B8F5}"/>
              </a:ext>
            </a:extLst>
          </p:cNvPr>
          <p:cNvSpPr txBox="1"/>
          <p:nvPr/>
        </p:nvSpPr>
        <p:spPr>
          <a:xfrm>
            <a:off x="8206450" y="5643566"/>
            <a:ext cx="3530279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Read, </a:t>
            </a:r>
            <a:r>
              <a:rPr lang="en-US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Kumar</a:t>
            </a:r>
            <a: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et al. 2019, </a:t>
            </a:r>
            <a:r>
              <a:rPr lang="en-US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Water </a:t>
            </a:r>
            <a:r>
              <a:rPr lang="en-US" i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Resour</a:t>
            </a:r>
            <a:r>
              <a:rPr lang="en-US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. Res. 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26F3E5F-EC60-5E45-AC22-37D74B6562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62" t="4075" r="46735" b="4075"/>
          <a:stretch/>
        </p:blipFill>
        <p:spPr>
          <a:xfrm>
            <a:off x="2160620" y="3200394"/>
            <a:ext cx="1490640" cy="370259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2E65A5F-1C79-4D44-AA4E-145525565621}"/>
              </a:ext>
            </a:extLst>
          </p:cNvPr>
          <p:cNvGrpSpPr/>
          <p:nvPr/>
        </p:nvGrpSpPr>
        <p:grpSpPr>
          <a:xfrm>
            <a:off x="8980394" y="1221532"/>
            <a:ext cx="6731867" cy="4293980"/>
            <a:chOff x="8980394" y="1221532"/>
            <a:chExt cx="6731867" cy="429398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F712E2D-2223-7B42-B91C-25E560FA91A3}"/>
                </a:ext>
              </a:extLst>
            </p:cNvPr>
            <p:cNvGrpSpPr/>
            <p:nvPr/>
          </p:nvGrpSpPr>
          <p:grpSpPr>
            <a:xfrm>
              <a:off x="8980394" y="1221532"/>
              <a:ext cx="6731867" cy="4293980"/>
              <a:chOff x="8980394" y="1221532"/>
              <a:chExt cx="6731867" cy="4293980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024A73CB-97FF-9D4C-8D50-1175EACFF0B5}"/>
                  </a:ext>
                </a:extLst>
              </p:cNvPr>
              <p:cNvGrpSpPr/>
              <p:nvPr/>
            </p:nvGrpSpPr>
            <p:grpSpPr>
              <a:xfrm>
                <a:off x="8980394" y="1342488"/>
                <a:ext cx="6731867" cy="4173024"/>
                <a:chOff x="8980394" y="1342488"/>
                <a:chExt cx="6731867" cy="4173024"/>
              </a:xfrm>
            </p:grpSpPr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id="{6A028AD3-36BD-7E4E-99FC-3CA47A58F556}"/>
                    </a:ext>
                  </a:extLst>
                </p:cNvPr>
                <p:cNvGrpSpPr/>
                <p:nvPr/>
              </p:nvGrpSpPr>
              <p:grpSpPr>
                <a:xfrm>
                  <a:off x="8980394" y="1342488"/>
                  <a:ext cx="6731867" cy="4173024"/>
                  <a:chOff x="5023104" y="1580668"/>
                  <a:chExt cx="6731867" cy="4173024"/>
                </a:xfrm>
              </p:grpSpPr>
              <p:pic>
                <p:nvPicPr>
                  <p:cNvPr id="314" name="Google Shape;314;p14"/>
                  <p:cNvPicPr preferRelativeResize="0"/>
                  <p:nvPr/>
                </p:nvPicPr>
                <p:blipFill rotWithShape="1">
                  <a:blip r:embed="rId6">
                    <a:alphaModFix/>
                  </a:blip>
                  <a:srcRect l="4836" r="61167" b="-910"/>
                  <a:stretch/>
                </p:blipFill>
                <p:spPr>
                  <a:xfrm>
                    <a:off x="5023104" y="1605064"/>
                    <a:ext cx="2597213" cy="412291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10" name="Rectangle 9">
                    <a:extLst>
                      <a:ext uri="{FF2B5EF4-FFF2-40B4-BE49-F238E27FC236}">
                        <a16:creationId xmlns:a16="http://schemas.microsoft.com/office/drawing/2014/main" id="{4DC8A18C-D46B-6146-A3AF-A13FFDBFF6B7}"/>
                      </a:ext>
                    </a:extLst>
                  </p:cNvPr>
                  <p:cNvSpPr/>
                  <p:nvPr/>
                </p:nvSpPr>
                <p:spPr>
                  <a:xfrm>
                    <a:off x="8991195" y="1580668"/>
                    <a:ext cx="713232" cy="403321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446C9446-3334-7840-A7BD-F4857291E336}"/>
                      </a:ext>
                    </a:extLst>
                  </p:cNvPr>
                  <p:cNvSpPr/>
                  <p:nvPr/>
                </p:nvSpPr>
                <p:spPr>
                  <a:xfrm>
                    <a:off x="11041739" y="2121408"/>
                    <a:ext cx="713232" cy="346807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CD731098-C2E8-8445-8C56-2E6541602296}"/>
                      </a:ext>
                    </a:extLst>
                  </p:cNvPr>
                  <p:cNvSpPr/>
                  <p:nvPr/>
                </p:nvSpPr>
                <p:spPr>
                  <a:xfrm>
                    <a:off x="6293918" y="2121408"/>
                    <a:ext cx="713232" cy="346807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" name="Rectangle 12">
                    <a:extLst>
                      <a:ext uri="{FF2B5EF4-FFF2-40B4-BE49-F238E27FC236}">
                        <a16:creationId xmlns:a16="http://schemas.microsoft.com/office/drawing/2014/main" id="{A67DF60F-3448-D349-8725-9429FF970909}"/>
                      </a:ext>
                    </a:extLst>
                  </p:cNvPr>
                  <p:cNvSpPr/>
                  <p:nvPr/>
                </p:nvSpPr>
                <p:spPr>
                  <a:xfrm>
                    <a:off x="8277963" y="2285618"/>
                    <a:ext cx="713232" cy="346807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Rectangle 13">
                    <a:extLst>
                      <a:ext uri="{FF2B5EF4-FFF2-40B4-BE49-F238E27FC236}">
                        <a16:creationId xmlns:a16="http://schemas.microsoft.com/office/drawing/2014/main" id="{04070D43-A0A3-C641-9A6F-713829FFB3FD}"/>
                      </a:ext>
                    </a:extLst>
                  </p:cNvPr>
                  <p:cNvSpPr/>
                  <p:nvPr/>
                </p:nvSpPr>
                <p:spPr>
                  <a:xfrm>
                    <a:off x="10384093" y="2285618"/>
                    <a:ext cx="713232" cy="323649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4" name="Straight Arrow Connector 3">
                    <a:extLst>
                      <a:ext uri="{FF2B5EF4-FFF2-40B4-BE49-F238E27FC236}">
                        <a16:creationId xmlns:a16="http://schemas.microsoft.com/office/drawing/2014/main" id="{84E59CA1-DFAB-C84D-B504-460F4CEA9817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796848" y="3597273"/>
                    <a:ext cx="0" cy="1645920"/>
                  </a:xfrm>
                  <a:prstGeom prst="straightConnector1">
                    <a:avLst/>
                  </a:prstGeom>
                  <a:ln w="57150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" name="TextBox 4">
                    <a:extLst>
                      <a:ext uri="{FF2B5EF4-FFF2-40B4-BE49-F238E27FC236}">
                        <a16:creationId xmlns:a16="http://schemas.microsoft.com/office/drawing/2014/main" id="{4E1FEFE9-F53B-6946-B239-BB2C26CB32D5}"/>
                      </a:ext>
                    </a:extLst>
                  </p:cNvPr>
                  <p:cNvSpPr txBox="1"/>
                  <p:nvPr/>
                </p:nvSpPr>
                <p:spPr>
                  <a:xfrm>
                    <a:off x="5764377" y="4538673"/>
                    <a:ext cx="1376006" cy="73866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>
                        <a:solidFill>
                          <a:srgbClr val="FF0000"/>
                        </a:solidFill>
                      </a:rPr>
                      <a:t>Better fit to independent data</a:t>
                    </a:r>
                  </a:p>
                </p:txBody>
              </p:sp>
            </p:grp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1B384F1E-F3CE-7248-94A1-57E765547ABC}"/>
                    </a:ext>
                  </a:extLst>
                </p:cNvPr>
                <p:cNvSpPr/>
                <p:nvPr/>
              </p:nvSpPr>
              <p:spPr>
                <a:xfrm>
                  <a:off x="10876352" y="1391771"/>
                  <a:ext cx="713232" cy="403321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7732F35-0554-CE49-8D29-19DACE11818E}"/>
                  </a:ext>
                </a:extLst>
              </p:cNvPr>
              <p:cNvSpPr txBox="1"/>
              <p:nvPr/>
            </p:nvSpPr>
            <p:spPr>
              <a:xfrm flipH="1">
                <a:off x="9394626" y="1221532"/>
                <a:ext cx="19541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u="sng" dirty="0"/>
                  <a:t>Results</a:t>
                </a: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36DBCC4-DE11-3B4B-9804-78DC2B1A40E0}"/>
                </a:ext>
              </a:extLst>
            </p:cNvPr>
            <p:cNvSpPr txBox="1"/>
            <p:nvPr/>
          </p:nvSpPr>
          <p:spPr>
            <a:xfrm>
              <a:off x="9580845" y="1635842"/>
              <a:ext cx="176788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Train, Test similar</a:t>
              </a:r>
            </a:p>
          </p:txBody>
        </p:sp>
      </p:grpSp>
      <p:sp>
        <p:nvSpPr>
          <p:cNvPr id="32" name="Google Shape;278;p10">
            <a:extLst>
              <a:ext uri="{FF2B5EF4-FFF2-40B4-BE49-F238E27FC236}">
                <a16:creationId xmlns:a16="http://schemas.microsoft.com/office/drawing/2014/main" id="{663537E6-3A6B-834A-A95E-7473AB4E8F80}"/>
              </a:ext>
            </a:extLst>
          </p:cNvPr>
          <p:cNvSpPr txBox="1"/>
          <p:nvPr/>
        </p:nvSpPr>
        <p:spPr>
          <a:xfrm>
            <a:off x="9171841" y="2856949"/>
            <a:ext cx="2755507" cy="95406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FF00"/>
                </a:solidFill>
                <a:latin typeface="Calibri"/>
                <a:cs typeface="Calibri"/>
                <a:sym typeface="Calibri"/>
              </a:rPr>
              <a:t>Can ML improve predictions?  </a:t>
            </a:r>
            <a:endParaRPr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1086</TotalTime>
  <Words>837</Words>
  <Application>Microsoft Office PowerPoint</Application>
  <PresentationFormat>Widescreen</PresentationFormat>
  <Paragraphs>198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Verdana</vt:lpstr>
      <vt:lpstr>Calibri</vt:lpstr>
      <vt:lpstr>Office Theme</vt:lpstr>
      <vt:lpstr>Data Poor Research</vt:lpstr>
      <vt:lpstr>PowerPoint Presentation</vt:lpstr>
      <vt:lpstr>PowerPoint Presentation</vt:lpstr>
      <vt:lpstr>Implementing our vision</vt:lpstr>
      <vt:lpstr>Understanding complex systems is often complicated by a lack of data: “Data Poor” </vt:lpstr>
      <vt:lpstr>Understanding complex systems is often complicated by a lack of data: “Data Poor” </vt:lpstr>
      <vt:lpstr>Challenges      |      Opportunities</vt:lpstr>
      <vt:lpstr>Understanding complex systems is often complicated by a lack of data: “Data Poor” </vt:lpstr>
      <vt:lpstr>Status Quo: Process model to predict lake 1D temperatures</vt:lpstr>
      <vt:lpstr>Physics-Guided ML blends process knowledge and deep learning for more robust predictions</vt:lpstr>
      <vt:lpstr>Next step: extend Physics-Guided ML to multiple interacting processes and spatial scales </vt:lpstr>
      <vt:lpstr>Understanding complex systems is often complicated by a lack of data: “Data Poor” </vt:lpstr>
      <vt:lpstr>PowerPoint Presentation</vt:lpstr>
      <vt:lpstr>Earth System Models provide ample simulated data with which ML uncertainties can be evaluated</vt:lpstr>
      <vt:lpstr>Using ESMs to test skill of ML extrapolation</vt:lpstr>
      <vt:lpstr>Neural Network bias is small globally, but large where data are most sparse</vt:lpstr>
      <vt:lpstr>LEAP will develop approaches to quantify and reduce extrapolation uncertainties</vt:lpstr>
      <vt:lpstr>LEAP will push the limits of Machine Learning</vt:lpstr>
      <vt:lpstr>Questions or Feedback?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Poor</dc:title>
  <dc:creator>Marley D Bauce</dc:creator>
  <cp:lastModifiedBy>Marley D Bauce</cp:lastModifiedBy>
  <cp:revision>97</cp:revision>
  <dcterms:created xsi:type="dcterms:W3CDTF">2020-08-10T22:36:51Z</dcterms:created>
  <dcterms:modified xsi:type="dcterms:W3CDTF">2020-09-17T22:57:00Z</dcterms:modified>
</cp:coreProperties>
</file>